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6"/>
  </p:notesMasterIdLst>
  <p:sldIdLst>
    <p:sldId id="269" r:id="rId2"/>
    <p:sldId id="271" r:id="rId3"/>
    <p:sldId id="283" r:id="rId4"/>
    <p:sldId id="272" r:id="rId5"/>
    <p:sldId id="273" r:id="rId6"/>
    <p:sldId id="274" r:id="rId7"/>
    <p:sldId id="284" r:id="rId8"/>
    <p:sldId id="275" r:id="rId9"/>
    <p:sldId id="305" r:id="rId10"/>
    <p:sldId id="306" r:id="rId11"/>
    <p:sldId id="307" r:id="rId12"/>
    <p:sldId id="278" r:id="rId13"/>
    <p:sldId id="303" r:id="rId14"/>
    <p:sldId id="300" r:id="rId15"/>
    <p:sldId id="301" r:id="rId16"/>
    <p:sldId id="302" r:id="rId17"/>
    <p:sldId id="285" r:id="rId18"/>
    <p:sldId id="280" r:id="rId19"/>
    <p:sldId id="281" r:id="rId20"/>
    <p:sldId id="282" r:id="rId21"/>
    <p:sldId id="286" r:id="rId22"/>
    <p:sldId id="287" r:id="rId23"/>
    <p:sldId id="288" r:id="rId24"/>
    <p:sldId id="289" r:id="rId25"/>
    <p:sldId id="290" r:id="rId26"/>
    <p:sldId id="291" r:id="rId27"/>
    <p:sldId id="292" r:id="rId28"/>
    <p:sldId id="296" r:id="rId29"/>
    <p:sldId id="304" r:id="rId30"/>
    <p:sldId id="294" r:id="rId31"/>
    <p:sldId id="295" r:id="rId32"/>
    <p:sldId id="297" r:id="rId33"/>
    <p:sldId id="308" r:id="rId34"/>
    <p:sldId id="30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B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4" autoAdjust="0"/>
    <p:restoredTop sz="94660"/>
  </p:normalViewPr>
  <p:slideViewPr>
    <p:cSldViewPr snapToGrid="0">
      <p:cViewPr>
        <p:scale>
          <a:sx n="44" d="100"/>
          <a:sy n="44" d="100"/>
        </p:scale>
        <p:origin x="876" y="452"/>
      </p:cViewPr>
      <p:guideLst/>
    </p:cSldViewPr>
  </p:slideViewPr>
  <p:notesTextViewPr>
    <p:cViewPr>
      <p:scale>
        <a:sx n="1" d="1"/>
        <a:sy n="1" d="1"/>
      </p:scale>
      <p:origin x="0" y="0"/>
    </p:cViewPr>
  </p:notesTextViewPr>
  <p:sorterViewPr>
    <p:cViewPr>
      <p:scale>
        <a:sx n="171" d="100"/>
        <a:sy n="171" d="100"/>
      </p:scale>
      <p:origin x="0" y="-232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A19E6D-EFBB-4492-B471-AE878F5E7A95}" type="datetimeFigureOut">
              <a:rPr lang="en-GB" smtClean="0"/>
              <a:t>19/06/2025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B09033-9B4D-4147-8587-7E2FA500CDD9}" type="slidenum">
              <a:rPr lang="en-GB" smtClean="0"/>
              <a:t>‹#›</a:t>
            </a:fld>
            <a:endParaRPr lang="en-GB"/>
          </a:p>
        </p:txBody>
      </p:sp>
    </p:spTree>
    <p:extLst>
      <p:ext uri="{BB962C8B-B14F-4D97-AF65-F5344CB8AC3E}">
        <p14:creationId xmlns:p14="http://schemas.microsoft.com/office/powerpoint/2010/main" val="2030357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3A3C-E132-4BF4-A3C2-59E9B1563E56}"/>
              </a:ext>
            </a:extLst>
          </p:cNvPr>
          <p:cNvSpPr>
            <a:spLocks noGrp="1"/>
          </p:cNvSpPr>
          <p:nvPr>
            <p:ph type="ctrTitle" hasCustomPrompt="1"/>
          </p:nvPr>
        </p:nvSpPr>
        <p:spPr>
          <a:xfrm>
            <a:off x="3752426" y="2019026"/>
            <a:ext cx="8320510" cy="1564063"/>
          </a:xfrm>
        </p:spPr>
        <p:txBody>
          <a:bodyPr anchor="t">
            <a:noAutofit/>
          </a:bodyPr>
          <a:lstStyle>
            <a:lvl1pPr algn="ctr">
              <a:defRPr sz="3200">
                <a:solidFill>
                  <a:schemeClr val="bg2"/>
                </a:solidFill>
              </a:defRPr>
            </a:lvl1pPr>
          </a:lstStyle>
          <a:p>
            <a:r>
              <a:rPr lang="en-US" dirty="0"/>
              <a:t>Paper Title: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Aenean</a:t>
            </a:r>
            <a:r>
              <a:rPr lang="en-GB" dirty="0"/>
              <a:t> </a:t>
            </a:r>
            <a:r>
              <a:rPr lang="en-GB" dirty="0" err="1"/>
              <a:t>commodo</a:t>
            </a:r>
            <a:r>
              <a:rPr lang="en-GB" dirty="0"/>
              <a:t> ligula </a:t>
            </a:r>
            <a:r>
              <a:rPr lang="en-GB" dirty="0" err="1"/>
              <a:t>eget</a:t>
            </a:r>
            <a:r>
              <a:rPr lang="en-GB" dirty="0"/>
              <a:t> </a:t>
            </a:r>
            <a:r>
              <a:rPr lang="en-GB" dirty="0" err="1"/>
              <a:t>dolor</a:t>
            </a:r>
            <a:r>
              <a:rPr lang="en-GB" dirty="0"/>
              <a:t>, </a:t>
            </a:r>
            <a:r>
              <a:rPr lang="en-GB" dirty="0" err="1"/>
              <a:t>Aenean</a:t>
            </a:r>
            <a:endParaRPr lang="en-GB" dirty="0"/>
          </a:p>
        </p:txBody>
      </p:sp>
      <p:sp>
        <p:nvSpPr>
          <p:cNvPr id="3" name="Subtitle 2">
            <a:extLst>
              <a:ext uri="{FF2B5EF4-FFF2-40B4-BE49-F238E27FC236}">
                <a16:creationId xmlns:a16="http://schemas.microsoft.com/office/drawing/2014/main" id="{17DA0EE5-AA38-4271-9B91-AB761BC01353}"/>
              </a:ext>
            </a:extLst>
          </p:cNvPr>
          <p:cNvSpPr>
            <a:spLocks noGrp="1"/>
          </p:cNvSpPr>
          <p:nvPr>
            <p:ph type="subTitle" idx="1" hasCustomPrompt="1"/>
          </p:nvPr>
        </p:nvSpPr>
        <p:spPr>
          <a:xfrm>
            <a:off x="3752427" y="3693308"/>
            <a:ext cx="8320511" cy="277710"/>
          </a:xfrm>
        </p:spPr>
        <p:txBody>
          <a:bodyPr>
            <a:normAutofit/>
          </a:bodyPr>
          <a:lstStyle>
            <a:lvl1pPr marL="0" indent="0" algn="ctr">
              <a:buNone/>
              <a:defRPr sz="1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One, Author Two, Author three, Author Four</a:t>
            </a:r>
            <a:endParaRPr lang="en-GB" dirty="0"/>
          </a:p>
        </p:txBody>
      </p:sp>
      <p:sp>
        <p:nvSpPr>
          <p:cNvPr id="14" name="Text Placeholder 13">
            <a:extLst>
              <a:ext uri="{FF2B5EF4-FFF2-40B4-BE49-F238E27FC236}">
                <a16:creationId xmlns:a16="http://schemas.microsoft.com/office/drawing/2014/main" id="{2DDEE265-C839-4DD0-820A-5B2B7867E42E}"/>
              </a:ext>
            </a:extLst>
          </p:cNvPr>
          <p:cNvSpPr>
            <a:spLocks noGrp="1"/>
          </p:cNvSpPr>
          <p:nvPr>
            <p:ph type="body" sz="quarter" idx="13" hasCustomPrompt="1"/>
          </p:nvPr>
        </p:nvSpPr>
        <p:spPr>
          <a:xfrm>
            <a:off x="8324426" y="4203743"/>
            <a:ext cx="3748510" cy="571288"/>
          </a:xfrm>
        </p:spPr>
        <p:txBody>
          <a:bodyPr>
            <a:normAutofit/>
          </a:bodyPr>
          <a:lstStyle>
            <a:lvl1pPr marL="0" indent="0" algn="r">
              <a:buNone/>
              <a:defRPr sz="1800" b="1">
                <a:solidFill>
                  <a:schemeClr val="bg2"/>
                </a:solidFill>
              </a:defRPr>
            </a:lvl1pPr>
            <a:lvl2pPr marL="274638" indent="0">
              <a:buNone/>
              <a:defRPr/>
            </a:lvl2pPr>
          </a:lstStyle>
          <a:p>
            <a:pPr lvl="0"/>
            <a:r>
              <a:rPr lang="en-US" dirty="0"/>
              <a:t>202x IEE International Conference on </a:t>
            </a:r>
            <a:r>
              <a:rPr lang="en-US" dirty="0" err="1"/>
              <a:t>Blablabla</a:t>
            </a:r>
            <a:r>
              <a:rPr lang="en-US" dirty="0"/>
              <a:t> and </a:t>
            </a:r>
            <a:r>
              <a:rPr lang="en-US" dirty="0" err="1"/>
              <a:t>Blablabla</a:t>
            </a:r>
            <a:endParaRPr lang="en-US" dirty="0"/>
          </a:p>
        </p:txBody>
      </p:sp>
      <p:sp>
        <p:nvSpPr>
          <p:cNvPr id="15" name="Rectangle 14">
            <a:extLst>
              <a:ext uri="{FF2B5EF4-FFF2-40B4-BE49-F238E27FC236}">
                <a16:creationId xmlns:a16="http://schemas.microsoft.com/office/drawing/2014/main" id="{B0F08883-EA92-4F94-A4B9-E016DA8320B8}"/>
              </a:ext>
            </a:extLst>
          </p:cNvPr>
          <p:cNvSpPr/>
          <p:nvPr userDrawn="1"/>
        </p:nvSpPr>
        <p:spPr>
          <a:xfrm>
            <a:off x="0" y="1457484"/>
            <a:ext cx="121920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6C7A63A4-01EC-478B-BBD7-C692DDF2BF2C}"/>
              </a:ext>
            </a:extLst>
          </p:cNvPr>
          <p:cNvSpPr/>
          <p:nvPr userDrawn="1"/>
        </p:nvSpPr>
        <p:spPr>
          <a:xfrm>
            <a:off x="0" y="5354797"/>
            <a:ext cx="121920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392658C2-6D14-4F3D-995C-DD93CB7292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9062" y="1712595"/>
            <a:ext cx="3432810" cy="3432810"/>
          </a:xfrm>
          <a:prstGeom prst="rect">
            <a:avLst/>
          </a:prstGeom>
        </p:spPr>
      </p:pic>
    </p:spTree>
    <p:extLst>
      <p:ext uri="{BB962C8B-B14F-4D97-AF65-F5344CB8AC3E}">
        <p14:creationId xmlns:p14="http://schemas.microsoft.com/office/powerpoint/2010/main" val="1860998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B3B5-67E9-46F8-8E14-6B3028D6DEA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53F25C-0408-4A5E-9CD0-A842F027CF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1708A80-952A-43BC-9EF3-89C04205EE14}"/>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15EA5108-0B8E-44FF-AD47-924CB9475C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1292E-DC41-467B-87E2-F1377CE00E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DE9DA6-EBD6-4B57-B834-72FFF9861E92}"/>
              </a:ext>
            </a:extLst>
          </p:cNvPr>
          <p:cNvSpPr>
            <a:spLocks noGrp="1"/>
          </p:cNvSpPr>
          <p:nvPr>
            <p:ph type="dt" sz="half" idx="10"/>
          </p:nvPr>
        </p:nvSpPr>
        <p:spPr/>
        <p:txBody>
          <a:bodyPr/>
          <a:lstStyle/>
          <a:p>
            <a:fld id="{305CB5D5-6FB6-4C80-827C-3E92E9CAEFA6}" type="datetime1">
              <a:rPr lang="en-GB" smtClean="0"/>
              <a:t>19/06/2025</a:t>
            </a:fld>
            <a:endParaRPr lang="en-GB"/>
          </a:p>
        </p:txBody>
      </p:sp>
      <p:sp>
        <p:nvSpPr>
          <p:cNvPr id="9" name="Slide Number Placeholder 8">
            <a:extLst>
              <a:ext uri="{FF2B5EF4-FFF2-40B4-BE49-F238E27FC236}">
                <a16:creationId xmlns:a16="http://schemas.microsoft.com/office/drawing/2014/main" id="{F3C84DE7-8AE6-4579-A136-9763A28336F7}"/>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1576456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5CA7-01E3-4BDA-A6BB-B604730E412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264D486-782D-4382-8587-1908BD4E92DE}"/>
              </a:ext>
            </a:extLst>
          </p:cNvPr>
          <p:cNvSpPr>
            <a:spLocks noGrp="1"/>
          </p:cNvSpPr>
          <p:nvPr>
            <p:ph type="dt" sz="half" idx="10"/>
          </p:nvPr>
        </p:nvSpPr>
        <p:spPr/>
        <p:txBody>
          <a:bodyPr/>
          <a:lstStyle/>
          <a:p>
            <a:fld id="{23672CF8-897F-4F8C-A255-A9B0D7893E46}" type="datetime1">
              <a:rPr lang="en-GB" smtClean="0"/>
              <a:t>19/06/2025</a:t>
            </a:fld>
            <a:endParaRPr lang="en-GB"/>
          </a:p>
        </p:txBody>
      </p:sp>
      <p:sp>
        <p:nvSpPr>
          <p:cNvPr id="5" name="Slide Number Placeholder 4">
            <a:extLst>
              <a:ext uri="{FF2B5EF4-FFF2-40B4-BE49-F238E27FC236}">
                <a16:creationId xmlns:a16="http://schemas.microsoft.com/office/drawing/2014/main" id="{3AD5F063-6AD2-4E0D-9EE3-9EC39A98C06A}"/>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2462044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F099B5-3022-4889-A16F-F55653FAC1A0}"/>
              </a:ext>
            </a:extLst>
          </p:cNvPr>
          <p:cNvSpPr>
            <a:spLocks noGrp="1"/>
          </p:cNvSpPr>
          <p:nvPr>
            <p:ph type="dt" sz="half" idx="10"/>
          </p:nvPr>
        </p:nvSpPr>
        <p:spPr/>
        <p:txBody>
          <a:bodyPr/>
          <a:lstStyle/>
          <a:p>
            <a:fld id="{E9ED12A8-C22B-425B-BA0F-8ACB073296BB}" type="datetime1">
              <a:rPr lang="en-GB" smtClean="0"/>
              <a:t>19/06/2025</a:t>
            </a:fld>
            <a:endParaRPr lang="en-GB"/>
          </a:p>
        </p:txBody>
      </p:sp>
      <p:sp>
        <p:nvSpPr>
          <p:cNvPr id="4" name="Slide Number Placeholder 3">
            <a:extLst>
              <a:ext uri="{FF2B5EF4-FFF2-40B4-BE49-F238E27FC236}">
                <a16:creationId xmlns:a16="http://schemas.microsoft.com/office/drawing/2014/main" id="{4F126402-15A9-419A-A0D7-2DBDDE76DA1A}"/>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326749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F5A91-193C-4A68-918D-B3F40ABBE9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F0C81F-6F26-43DF-96AD-E202A38257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539E9E0-B1B5-4AA4-9B65-F12CAFE4D3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8D7C7B-1249-44C1-9812-41BF63E2FC6C}"/>
              </a:ext>
            </a:extLst>
          </p:cNvPr>
          <p:cNvSpPr>
            <a:spLocks noGrp="1"/>
          </p:cNvSpPr>
          <p:nvPr>
            <p:ph type="dt" sz="half" idx="10"/>
          </p:nvPr>
        </p:nvSpPr>
        <p:spPr/>
        <p:txBody>
          <a:bodyPr/>
          <a:lstStyle/>
          <a:p>
            <a:fld id="{53E3A816-8C42-4351-ACC1-C1A9C5123908}" type="datetime1">
              <a:rPr lang="en-GB" smtClean="0"/>
              <a:t>19/06/2025</a:t>
            </a:fld>
            <a:endParaRPr lang="en-GB"/>
          </a:p>
        </p:txBody>
      </p:sp>
      <p:sp>
        <p:nvSpPr>
          <p:cNvPr id="7" name="Slide Number Placeholder 6">
            <a:extLst>
              <a:ext uri="{FF2B5EF4-FFF2-40B4-BE49-F238E27FC236}">
                <a16:creationId xmlns:a16="http://schemas.microsoft.com/office/drawing/2014/main" id="{9499D132-E87B-48B4-BBA1-09366F2EC758}"/>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79325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39F13-08D0-4C17-8CDD-EEDFEE7931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16DDA3A-3E2C-40D1-A0AA-6324384F2F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39E1FA1-753B-4CCB-8D5C-7A4D47762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EB367FD-C42B-4E11-8AD3-BA776AB40130}"/>
              </a:ext>
            </a:extLst>
          </p:cNvPr>
          <p:cNvSpPr>
            <a:spLocks noGrp="1"/>
          </p:cNvSpPr>
          <p:nvPr>
            <p:ph type="dt" sz="half" idx="10"/>
          </p:nvPr>
        </p:nvSpPr>
        <p:spPr/>
        <p:txBody>
          <a:bodyPr/>
          <a:lstStyle/>
          <a:p>
            <a:fld id="{FB5C87BB-420D-4EF8-800D-6E37A2AC8948}" type="datetime1">
              <a:rPr lang="en-GB" smtClean="0"/>
              <a:t>19/06/2025</a:t>
            </a:fld>
            <a:endParaRPr lang="en-GB"/>
          </a:p>
        </p:txBody>
      </p:sp>
      <p:sp>
        <p:nvSpPr>
          <p:cNvPr id="7" name="Slide Number Placeholder 6">
            <a:extLst>
              <a:ext uri="{FF2B5EF4-FFF2-40B4-BE49-F238E27FC236}">
                <a16:creationId xmlns:a16="http://schemas.microsoft.com/office/drawing/2014/main" id="{5663410C-7702-4C24-92B5-49F3327141A2}"/>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1556811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618D-1B84-4916-9E18-C38E8522993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08D9A4-6B31-4944-9BC5-4C231F03A2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259234-5E42-42C8-ADC5-22598CADC7F3}"/>
              </a:ext>
            </a:extLst>
          </p:cNvPr>
          <p:cNvSpPr>
            <a:spLocks noGrp="1"/>
          </p:cNvSpPr>
          <p:nvPr>
            <p:ph type="dt" sz="half" idx="10"/>
          </p:nvPr>
        </p:nvSpPr>
        <p:spPr/>
        <p:txBody>
          <a:bodyPr/>
          <a:lstStyle/>
          <a:p>
            <a:fld id="{20A2C547-8D5D-4144-9907-F03AA0523DD9}" type="datetime1">
              <a:rPr lang="en-GB" smtClean="0"/>
              <a:t>19/06/2025</a:t>
            </a:fld>
            <a:endParaRPr lang="en-GB"/>
          </a:p>
        </p:txBody>
      </p:sp>
      <p:sp>
        <p:nvSpPr>
          <p:cNvPr id="6" name="Slide Number Placeholder 5">
            <a:extLst>
              <a:ext uri="{FF2B5EF4-FFF2-40B4-BE49-F238E27FC236}">
                <a16:creationId xmlns:a16="http://schemas.microsoft.com/office/drawing/2014/main" id="{C5AA618C-008D-4D38-8704-AAC0117167DF}"/>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966408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2011A3-D0BB-4898-A677-56AC7BCC42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AC4AC0D-EBD2-4C56-8A97-8CC74C0B96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59F9E7-C791-496F-8C48-25A476D57AE0}"/>
              </a:ext>
            </a:extLst>
          </p:cNvPr>
          <p:cNvSpPr>
            <a:spLocks noGrp="1"/>
          </p:cNvSpPr>
          <p:nvPr>
            <p:ph type="dt" sz="half" idx="10"/>
          </p:nvPr>
        </p:nvSpPr>
        <p:spPr/>
        <p:txBody>
          <a:bodyPr/>
          <a:lstStyle/>
          <a:p>
            <a:fld id="{F2337768-462C-48E0-A36B-D9366B2E47B3}" type="datetime1">
              <a:rPr lang="en-GB" smtClean="0"/>
              <a:t>19/06/2025</a:t>
            </a:fld>
            <a:endParaRPr lang="en-GB"/>
          </a:p>
        </p:txBody>
      </p:sp>
      <p:sp>
        <p:nvSpPr>
          <p:cNvPr id="6" name="Slide Number Placeholder 5">
            <a:extLst>
              <a:ext uri="{FF2B5EF4-FFF2-40B4-BE49-F238E27FC236}">
                <a16:creationId xmlns:a16="http://schemas.microsoft.com/office/drawing/2014/main" id="{5CD49F84-EE8B-420F-A816-16F4375B1D5A}"/>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2975628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BC6AEC8-99EC-4748-B471-5E121C876E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1014" y="115885"/>
            <a:ext cx="6049965" cy="6049965"/>
          </a:xfrm>
          <a:prstGeom prst="rect">
            <a:avLst/>
          </a:prstGeom>
        </p:spPr>
      </p:pic>
      <p:sp>
        <p:nvSpPr>
          <p:cNvPr id="10" name="Rectangle 9">
            <a:extLst>
              <a:ext uri="{FF2B5EF4-FFF2-40B4-BE49-F238E27FC236}">
                <a16:creationId xmlns:a16="http://schemas.microsoft.com/office/drawing/2014/main" id="{0EED16BE-6B6D-4032-B5A7-C886390974AB}"/>
              </a:ext>
            </a:extLst>
          </p:cNvPr>
          <p:cNvSpPr/>
          <p:nvPr userDrawn="1"/>
        </p:nvSpPr>
        <p:spPr>
          <a:xfrm>
            <a:off x="3071017" y="115888"/>
            <a:ext cx="6049965" cy="60499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ubtitle 2">
            <a:extLst>
              <a:ext uri="{FF2B5EF4-FFF2-40B4-BE49-F238E27FC236}">
                <a16:creationId xmlns:a16="http://schemas.microsoft.com/office/drawing/2014/main" id="{17DA0EE5-AA38-4271-9B91-AB761BC01353}"/>
              </a:ext>
            </a:extLst>
          </p:cNvPr>
          <p:cNvSpPr>
            <a:spLocks noGrp="1"/>
          </p:cNvSpPr>
          <p:nvPr>
            <p:ph type="subTitle" idx="1" hasCustomPrompt="1"/>
          </p:nvPr>
        </p:nvSpPr>
        <p:spPr>
          <a:xfrm>
            <a:off x="1935744" y="3510280"/>
            <a:ext cx="8320511" cy="277710"/>
          </a:xfrm>
        </p:spPr>
        <p:txBody>
          <a:bodyPr>
            <a:normAutofit/>
          </a:bodyPr>
          <a:lstStyle>
            <a:lvl1pPr marL="0" indent="0" algn="ctr">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One, Author Two, Author three, Author Four</a:t>
            </a:r>
            <a:endParaRPr lang="en-GB" dirty="0"/>
          </a:p>
        </p:txBody>
      </p:sp>
      <p:sp>
        <p:nvSpPr>
          <p:cNvPr id="14" name="Text Placeholder 13">
            <a:extLst>
              <a:ext uri="{FF2B5EF4-FFF2-40B4-BE49-F238E27FC236}">
                <a16:creationId xmlns:a16="http://schemas.microsoft.com/office/drawing/2014/main" id="{2DDEE265-C839-4DD0-820A-5B2B7867E42E}"/>
              </a:ext>
            </a:extLst>
          </p:cNvPr>
          <p:cNvSpPr>
            <a:spLocks noGrp="1"/>
          </p:cNvSpPr>
          <p:nvPr>
            <p:ph type="body" sz="quarter" idx="13" hasCustomPrompt="1"/>
          </p:nvPr>
        </p:nvSpPr>
        <p:spPr>
          <a:xfrm>
            <a:off x="1935742" y="4106221"/>
            <a:ext cx="6620405" cy="337187"/>
          </a:xfrm>
        </p:spPr>
        <p:txBody>
          <a:bodyPr>
            <a:normAutofit/>
          </a:bodyPr>
          <a:lstStyle>
            <a:lvl1pPr marL="0" indent="0" algn="l">
              <a:buNone/>
              <a:defRPr sz="1800" b="1">
                <a:solidFill>
                  <a:schemeClr val="tx2"/>
                </a:solidFill>
              </a:defRPr>
            </a:lvl1pPr>
            <a:lvl2pPr marL="274638" indent="0">
              <a:buNone/>
              <a:defRPr/>
            </a:lvl2pPr>
          </a:lstStyle>
          <a:p>
            <a:pPr lvl="0"/>
            <a:r>
              <a:rPr lang="en-US" dirty="0"/>
              <a:t>202x IEE International Conference on </a:t>
            </a:r>
            <a:r>
              <a:rPr lang="en-US" dirty="0" err="1"/>
              <a:t>Blablabla</a:t>
            </a:r>
            <a:r>
              <a:rPr lang="en-US" dirty="0"/>
              <a:t> and </a:t>
            </a:r>
            <a:r>
              <a:rPr lang="en-US" dirty="0" err="1"/>
              <a:t>Blablabla</a:t>
            </a:r>
            <a:endParaRPr lang="en-US" dirty="0"/>
          </a:p>
        </p:txBody>
      </p:sp>
      <p:sp>
        <p:nvSpPr>
          <p:cNvPr id="9" name="Title 8">
            <a:extLst>
              <a:ext uri="{FF2B5EF4-FFF2-40B4-BE49-F238E27FC236}">
                <a16:creationId xmlns:a16="http://schemas.microsoft.com/office/drawing/2014/main" id="{73BA17AA-77D5-438B-B72C-AEDDAC431985}"/>
              </a:ext>
            </a:extLst>
          </p:cNvPr>
          <p:cNvSpPr>
            <a:spLocks noGrp="1"/>
          </p:cNvSpPr>
          <p:nvPr>
            <p:ph type="title" hasCustomPrompt="1"/>
          </p:nvPr>
        </p:nvSpPr>
        <p:spPr>
          <a:xfrm>
            <a:off x="1935745" y="1849441"/>
            <a:ext cx="8320511" cy="1573631"/>
          </a:xfrm>
        </p:spPr>
        <p:txBody>
          <a:bodyPr/>
          <a:lstStyle>
            <a:lvl1pPr algn="ctr">
              <a:defRPr sz="3200">
                <a:solidFill>
                  <a:schemeClr val="tx2"/>
                </a:solidFill>
              </a:defRPr>
            </a:lvl1pPr>
          </a:lstStyle>
          <a:p>
            <a:r>
              <a:rPr lang="en-US" dirty="0"/>
              <a:t>Paper Title: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Aenean</a:t>
            </a:r>
            <a:r>
              <a:rPr lang="en-GB" dirty="0"/>
              <a:t> </a:t>
            </a:r>
            <a:r>
              <a:rPr lang="en-GB" dirty="0" err="1"/>
              <a:t>commodo</a:t>
            </a:r>
            <a:r>
              <a:rPr lang="en-GB" dirty="0"/>
              <a:t> ligula </a:t>
            </a:r>
            <a:r>
              <a:rPr lang="en-GB" dirty="0" err="1"/>
              <a:t>eget</a:t>
            </a:r>
            <a:r>
              <a:rPr lang="en-GB" dirty="0"/>
              <a:t> </a:t>
            </a:r>
            <a:r>
              <a:rPr lang="en-GB" dirty="0" err="1"/>
              <a:t>dolor</a:t>
            </a:r>
            <a:r>
              <a:rPr lang="en-GB" dirty="0"/>
              <a:t>, </a:t>
            </a:r>
            <a:r>
              <a:rPr lang="en-GB" dirty="0" err="1"/>
              <a:t>Aenean</a:t>
            </a:r>
            <a:endParaRPr lang="en-GB" dirty="0"/>
          </a:p>
        </p:txBody>
      </p:sp>
    </p:spTree>
    <p:extLst>
      <p:ext uri="{BB962C8B-B14F-4D97-AF65-F5344CB8AC3E}">
        <p14:creationId xmlns:p14="http://schemas.microsoft.com/office/powerpoint/2010/main" val="1338214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3A3C-E132-4BF4-A3C2-59E9B1563E56}"/>
              </a:ext>
            </a:extLst>
          </p:cNvPr>
          <p:cNvSpPr>
            <a:spLocks noGrp="1"/>
          </p:cNvSpPr>
          <p:nvPr>
            <p:ph type="ctrTitle" hasCustomPrompt="1"/>
          </p:nvPr>
        </p:nvSpPr>
        <p:spPr>
          <a:xfrm>
            <a:off x="902545" y="2085811"/>
            <a:ext cx="10803285" cy="2655895"/>
          </a:xfrm>
        </p:spPr>
        <p:txBody>
          <a:bodyPr anchor="t">
            <a:noAutofit/>
          </a:bodyPr>
          <a:lstStyle>
            <a:lvl1pPr algn="ctr">
              <a:defRPr sz="3200">
                <a:solidFill>
                  <a:schemeClr val="bg2"/>
                </a:solidFill>
              </a:defRPr>
            </a:lvl1pPr>
          </a:lstStyle>
          <a:p>
            <a:r>
              <a:rPr lang="en-US" dirty="0"/>
              <a:t>Paper Title: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Aenean</a:t>
            </a:r>
            <a:r>
              <a:rPr lang="en-GB" dirty="0"/>
              <a:t> </a:t>
            </a:r>
            <a:r>
              <a:rPr lang="en-GB" dirty="0" err="1"/>
              <a:t>commodo</a:t>
            </a:r>
            <a:r>
              <a:rPr lang="en-GB" dirty="0"/>
              <a:t> ligula </a:t>
            </a:r>
            <a:r>
              <a:rPr lang="en-GB" dirty="0" err="1"/>
              <a:t>eget</a:t>
            </a:r>
            <a:r>
              <a:rPr lang="en-GB" dirty="0"/>
              <a:t> </a:t>
            </a:r>
            <a:r>
              <a:rPr lang="en-GB" dirty="0" err="1"/>
              <a:t>dolor</a:t>
            </a:r>
            <a:r>
              <a:rPr lang="en-GB" dirty="0"/>
              <a:t>, </a:t>
            </a:r>
            <a:r>
              <a:rPr lang="en-GB" dirty="0" err="1"/>
              <a:t>Aenean</a:t>
            </a:r>
            <a:endParaRPr lang="en-GB" dirty="0"/>
          </a:p>
        </p:txBody>
      </p:sp>
      <p:sp>
        <p:nvSpPr>
          <p:cNvPr id="3" name="Subtitle 2">
            <a:extLst>
              <a:ext uri="{FF2B5EF4-FFF2-40B4-BE49-F238E27FC236}">
                <a16:creationId xmlns:a16="http://schemas.microsoft.com/office/drawing/2014/main" id="{17DA0EE5-AA38-4271-9B91-AB761BC01353}"/>
              </a:ext>
            </a:extLst>
          </p:cNvPr>
          <p:cNvSpPr>
            <a:spLocks noGrp="1"/>
          </p:cNvSpPr>
          <p:nvPr>
            <p:ph type="subTitle" idx="1" hasCustomPrompt="1"/>
          </p:nvPr>
        </p:nvSpPr>
        <p:spPr>
          <a:xfrm>
            <a:off x="902546" y="4834843"/>
            <a:ext cx="10803284" cy="277710"/>
          </a:xfrm>
        </p:spPr>
        <p:txBody>
          <a:bodyPr>
            <a:normAutofit/>
          </a:bodyPr>
          <a:lstStyle>
            <a:lvl1pPr marL="0" indent="0" algn="ctr">
              <a:buNone/>
              <a:defRPr sz="1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One, Author Two, Author three, Author Four</a:t>
            </a:r>
            <a:endParaRPr lang="en-GB" dirty="0"/>
          </a:p>
        </p:txBody>
      </p:sp>
      <p:sp>
        <p:nvSpPr>
          <p:cNvPr id="14" name="Text Placeholder 13">
            <a:extLst>
              <a:ext uri="{FF2B5EF4-FFF2-40B4-BE49-F238E27FC236}">
                <a16:creationId xmlns:a16="http://schemas.microsoft.com/office/drawing/2014/main" id="{2DDEE265-C839-4DD0-820A-5B2B7867E42E}"/>
              </a:ext>
            </a:extLst>
          </p:cNvPr>
          <p:cNvSpPr>
            <a:spLocks noGrp="1"/>
          </p:cNvSpPr>
          <p:nvPr>
            <p:ph type="body" sz="quarter" idx="13" hasCustomPrompt="1"/>
          </p:nvPr>
        </p:nvSpPr>
        <p:spPr>
          <a:xfrm>
            <a:off x="902545" y="5350710"/>
            <a:ext cx="10803283" cy="571288"/>
          </a:xfrm>
        </p:spPr>
        <p:txBody>
          <a:bodyPr>
            <a:normAutofit/>
          </a:bodyPr>
          <a:lstStyle>
            <a:lvl1pPr marL="0" indent="0" algn="ctr">
              <a:buNone/>
              <a:defRPr sz="1800" b="1">
                <a:solidFill>
                  <a:schemeClr val="bg2"/>
                </a:solidFill>
              </a:defRPr>
            </a:lvl1pPr>
            <a:lvl2pPr marL="274638" indent="0">
              <a:buNone/>
              <a:defRPr/>
            </a:lvl2pPr>
          </a:lstStyle>
          <a:p>
            <a:pPr lvl="0"/>
            <a:r>
              <a:rPr lang="en-US" dirty="0"/>
              <a:t>202x IEE International Conference on </a:t>
            </a:r>
            <a:r>
              <a:rPr lang="en-US" dirty="0" err="1"/>
              <a:t>Blablabla</a:t>
            </a:r>
            <a:r>
              <a:rPr lang="en-US" dirty="0"/>
              <a:t> and </a:t>
            </a:r>
            <a:r>
              <a:rPr lang="en-US" dirty="0" err="1"/>
              <a:t>Blablabla</a:t>
            </a:r>
            <a:endParaRPr lang="en-US" dirty="0"/>
          </a:p>
        </p:txBody>
      </p:sp>
      <p:sp>
        <p:nvSpPr>
          <p:cNvPr id="35" name="Rectangle: Rounded Corners 34">
            <a:extLst>
              <a:ext uri="{FF2B5EF4-FFF2-40B4-BE49-F238E27FC236}">
                <a16:creationId xmlns:a16="http://schemas.microsoft.com/office/drawing/2014/main" id="{DAAC385F-3A1F-4F78-94EC-FE84CFF50DD2}"/>
              </a:ext>
            </a:extLst>
          </p:cNvPr>
          <p:cNvSpPr/>
          <p:nvPr userDrawn="1"/>
        </p:nvSpPr>
        <p:spPr>
          <a:xfrm>
            <a:off x="708660" y="190500"/>
            <a:ext cx="11238996" cy="5975711"/>
          </a:xfrm>
          <a:prstGeom prst="roundRect">
            <a:avLst>
              <a:gd name="adj" fmla="val 6391"/>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F3F9C80A-25E7-4446-AFE2-1066D3124E1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63527" y="376652"/>
            <a:ext cx="1464946" cy="1464946"/>
          </a:xfrm>
          <a:prstGeom prst="rect">
            <a:avLst/>
          </a:prstGeom>
        </p:spPr>
      </p:pic>
    </p:spTree>
    <p:extLst>
      <p:ext uri="{BB962C8B-B14F-4D97-AF65-F5344CB8AC3E}">
        <p14:creationId xmlns:p14="http://schemas.microsoft.com/office/powerpoint/2010/main" val="991203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A594E4E0-AAB9-4B3D-A880-CC05B108DC36}"/>
              </a:ext>
            </a:extLst>
          </p:cNvPr>
          <p:cNvSpPr/>
          <p:nvPr userDrawn="1"/>
        </p:nvSpPr>
        <p:spPr>
          <a:xfrm rot="20156637">
            <a:off x="-831532" y="-5118351"/>
            <a:ext cx="13056081" cy="8416906"/>
          </a:xfrm>
          <a:prstGeom prst="roundRect">
            <a:avLst>
              <a:gd name="adj" fmla="val 127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0313A3C-E132-4BF4-A3C2-59E9B1563E56}"/>
              </a:ext>
            </a:extLst>
          </p:cNvPr>
          <p:cNvSpPr>
            <a:spLocks noGrp="1"/>
          </p:cNvSpPr>
          <p:nvPr>
            <p:ph type="ctrTitle" hasCustomPrompt="1"/>
          </p:nvPr>
        </p:nvSpPr>
        <p:spPr>
          <a:xfrm>
            <a:off x="2891057" y="586542"/>
            <a:ext cx="4126963" cy="826333"/>
          </a:xfrm>
        </p:spPr>
        <p:txBody>
          <a:bodyPr anchor="t">
            <a:noAutofit/>
          </a:bodyPr>
          <a:lstStyle>
            <a:lvl1pPr algn="l">
              <a:defRPr sz="3200">
                <a:solidFill>
                  <a:schemeClr val="bg1"/>
                </a:solidFill>
              </a:defRPr>
            </a:lvl1pPr>
          </a:lstStyle>
          <a:p>
            <a:r>
              <a:rPr lang="it-IT" dirty="0"/>
              <a:t>Short </a:t>
            </a:r>
            <a:r>
              <a:rPr lang="it-IT" dirty="0" err="1"/>
              <a:t>title</a:t>
            </a:r>
            <a:r>
              <a:rPr lang="it-IT" dirty="0"/>
              <a:t> XXXXXXX</a:t>
            </a:r>
            <a:endParaRPr lang="en-GB" dirty="0"/>
          </a:p>
        </p:txBody>
      </p:sp>
      <p:sp>
        <p:nvSpPr>
          <p:cNvPr id="3" name="Subtitle 2">
            <a:extLst>
              <a:ext uri="{FF2B5EF4-FFF2-40B4-BE49-F238E27FC236}">
                <a16:creationId xmlns:a16="http://schemas.microsoft.com/office/drawing/2014/main" id="{17DA0EE5-AA38-4271-9B91-AB761BC01353}"/>
              </a:ext>
            </a:extLst>
          </p:cNvPr>
          <p:cNvSpPr>
            <a:spLocks noGrp="1"/>
          </p:cNvSpPr>
          <p:nvPr>
            <p:ph type="subTitle" idx="1" hasCustomPrompt="1"/>
          </p:nvPr>
        </p:nvSpPr>
        <p:spPr>
          <a:xfrm>
            <a:off x="2891057" y="1486757"/>
            <a:ext cx="4126963" cy="277710"/>
          </a:xfrm>
        </p:spPr>
        <p:txBody>
          <a:bodyPr>
            <a:normAutofit/>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Subtititle</a:t>
            </a:r>
            <a:endParaRPr lang="en-GB" dirty="0"/>
          </a:p>
        </p:txBody>
      </p:sp>
      <p:pic>
        <p:nvPicPr>
          <p:cNvPr id="32" name="Graphic 31">
            <a:extLst>
              <a:ext uri="{FF2B5EF4-FFF2-40B4-BE49-F238E27FC236}">
                <a16:creationId xmlns:a16="http://schemas.microsoft.com/office/drawing/2014/main" id="{6BB27543-22FF-47ED-A872-84AC61CE398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4883" y="321361"/>
            <a:ext cx="1662113" cy="1662113"/>
          </a:xfrm>
          <a:prstGeom prst="rect">
            <a:avLst/>
          </a:prstGeom>
        </p:spPr>
      </p:pic>
      <p:sp>
        <p:nvSpPr>
          <p:cNvPr id="16" name="Text Placeholder 15">
            <a:extLst>
              <a:ext uri="{FF2B5EF4-FFF2-40B4-BE49-F238E27FC236}">
                <a16:creationId xmlns:a16="http://schemas.microsoft.com/office/drawing/2014/main" id="{436D09C7-3685-4AE2-997F-5339E5EDE771}"/>
              </a:ext>
            </a:extLst>
          </p:cNvPr>
          <p:cNvSpPr>
            <a:spLocks noGrp="1"/>
          </p:cNvSpPr>
          <p:nvPr>
            <p:ph type="body" sz="quarter" idx="10"/>
          </p:nvPr>
        </p:nvSpPr>
        <p:spPr>
          <a:xfrm>
            <a:off x="6209823" y="3641922"/>
            <a:ext cx="5704780" cy="2406164"/>
          </a:xfrm>
        </p:spPr>
        <p:txBody>
          <a:bodyPr>
            <a:normAutofit/>
          </a:bodyPr>
          <a:lstStyle>
            <a:lvl1pPr marL="0" indent="0">
              <a:buNone/>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06063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AB544A85-EE4D-4F4E-810D-6871223AD1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1017" y="115885"/>
            <a:ext cx="6049965" cy="6049965"/>
          </a:xfrm>
          <a:prstGeom prst="rect">
            <a:avLst/>
          </a:prstGeom>
        </p:spPr>
      </p:pic>
      <p:sp>
        <p:nvSpPr>
          <p:cNvPr id="11" name="Rectangle 10">
            <a:extLst>
              <a:ext uri="{FF2B5EF4-FFF2-40B4-BE49-F238E27FC236}">
                <a16:creationId xmlns:a16="http://schemas.microsoft.com/office/drawing/2014/main" id="{F9A8E346-9A76-490F-B428-6AF4FC9C7C52}"/>
              </a:ext>
            </a:extLst>
          </p:cNvPr>
          <p:cNvSpPr/>
          <p:nvPr userDrawn="1"/>
        </p:nvSpPr>
        <p:spPr>
          <a:xfrm>
            <a:off x="3071014" y="115888"/>
            <a:ext cx="6049965" cy="604996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Subtitle 2">
            <a:extLst>
              <a:ext uri="{FF2B5EF4-FFF2-40B4-BE49-F238E27FC236}">
                <a16:creationId xmlns:a16="http://schemas.microsoft.com/office/drawing/2014/main" id="{17DA0EE5-AA38-4271-9B91-AB761BC01353}"/>
              </a:ext>
            </a:extLst>
          </p:cNvPr>
          <p:cNvSpPr>
            <a:spLocks noGrp="1"/>
          </p:cNvSpPr>
          <p:nvPr>
            <p:ph type="subTitle" idx="1" hasCustomPrompt="1"/>
          </p:nvPr>
        </p:nvSpPr>
        <p:spPr>
          <a:xfrm>
            <a:off x="526821" y="4103033"/>
            <a:ext cx="4026130" cy="1186340"/>
          </a:xfrm>
        </p:spPr>
        <p:txBody>
          <a:bodyPr>
            <a:normAutofit/>
          </a:bodyPr>
          <a:lstStyle>
            <a:lvl1pPr marL="0" indent="0" algn="l">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One, Author Two, Author three, Author Four</a:t>
            </a:r>
            <a:endParaRPr lang="en-GB" dirty="0"/>
          </a:p>
        </p:txBody>
      </p:sp>
      <p:sp>
        <p:nvSpPr>
          <p:cNvPr id="14" name="Text Placeholder 13">
            <a:extLst>
              <a:ext uri="{FF2B5EF4-FFF2-40B4-BE49-F238E27FC236}">
                <a16:creationId xmlns:a16="http://schemas.microsoft.com/office/drawing/2014/main" id="{2DDEE265-C839-4DD0-820A-5B2B7867E42E}"/>
              </a:ext>
            </a:extLst>
          </p:cNvPr>
          <p:cNvSpPr>
            <a:spLocks noGrp="1"/>
          </p:cNvSpPr>
          <p:nvPr>
            <p:ph type="body" sz="quarter" idx="13" hasCustomPrompt="1"/>
          </p:nvPr>
        </p:nvSpPr>
        <p:spPr>
          <a:xfrm>
            <a:off x="7639041" y="4103032"/>
            <a:ext cx="4026131" cy="1186340"/>
          </a:xfrm>
        </p:spPr>
        <p:txBody>
          <a:bodyPr>
            <a:normAutofit/>
          </a:bodyPr>
          <a:lstStyle>
            <a:lvl1pPr marL="0" indent="0" algn="r">
              <a:buNone/>
              <a:defRPr sz="1800" b="1">
                <a:solidFill>
                  <a:schemeClr val="tx2"/>
                </a:solidFill>
              </a:defRPr>
            </a:lvl1pPr>
            <a:lvl2pPr marL="274638" indent="0">
              <a:buNone/>
              <a:defRPr/>
            </a:lvl2pPr>
          </a:lstStyle>
          <a:p>
            <a:pPr lvl="0"/>
            <a:r>
              <a:rPr lang="en-US" dirty="0"/>
              <a:t>202x IEE International Conference on </a:t>
            </a:r>
            <a:r>
              <a:rPr lang="en-US" dirty="0" err="1"/>
              <a:t>Blablabla</a:t>
            </a:r>
            <a:r>
              <a:rPr lang="en-US" dirty="0"/>
              <a:t> and </a:t>
            </a:r>
            <a:r>
              <a:rPr lang="en-US" dirty="0" err="1"/>
              <a:t>Blablabla</a:t>
            </a:r>
            <a:endParaRPr lang="en-US" dirty="0"/>
          </a:p>
        </p:txBody>
      </p:sp>
      <p:sp>
        <p:nvSpPr>
          <p:cNvPr id="9" name="Title 8">
            <a:extLst>
              <a:ext uri="{FF2B5EF4-FFF2-40B4-BE49-F238E27FC236}">
                <a16:creationId xmlns:a16="http://schemas.microsoft.com/office/drawing/2014/main" id="{73BA17AA-77D5-438B-B72C-AEDDAC431985}"/>
              </a:ext>
            </a:extLst>
          </p:cNvPr>
          <p:cNvSpPr>
            <a:spLocks noGrp="1"/>
          </p:cNvSpPr>
          <p:nvPr>
            <p:ph type="title" hasCustomPrompt="1"/>
          </p:nvPr>
        </p:nvSpPr>
        <p:spPr>
          <a:xfrm>
            <a:off x="526823" y="1762126"/>
            <a:ext cx="11138353" cy="1678386"/>
          </a:xfrm>
        </p:spPr>
        <p:txBody>
          <a:bodyPr>
            <a:noAutofit/>
          </a:bodyPr>
          <a:lstStyle>
            <a:lvl1pPr algn="just">
              <a:defRPr sz="3400">
                <a:solidFill>
                  <a:schemeClr val="tx2"/>
                </a:solidFill>
              </a:defRPr>
            </a:lvl1pPr>
          </a:lstStyle>
          <a:p>
            <a:r>
              <a:rPr lang="en-US" dirty="0"/>
              <a:t>Paper Title: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Aenean</a:t>
            </a:r>
            <a:r>
              <a:rPr lang="en-GB" dirty="0"/>
              <a:t> </a:t>
            </a:r>
            <a:r>
              <a:rPr lang="en-GB" dirty="0" err="1"/>
              <a:t>commodo</a:t>
            </a:r>
            <a:r>
              <a:rPr lang="en-GB" dirty="0"/>
              <a:t> ligula </a:t>
            </a:r>
            <a:r>
              <a:rPr lang="en-GB" dirty="0" err="1"/>
              <a:t>eget</a:t>
            </a:r>
            <a:r>
              <a:rPr lang="en-GB" dirty="0"/>
              <a:t> </a:t>
            </a:r>
            <a:r>
              <a:rPr lang="en-GB" dirty="0" err="1"/>
              <a:t>dolor</a:t>
            </a:r>
            <a:r>
              <a:rPr lang="en-GB" dirty="0"/>
              <a:t>, </a:t>
            </a:r>
            <a:r>
              <a:rPr lang="en-GB" dirty="0" err="1"/>
              <a:t>Aenean</a:t>
            </a:r>
            <a:endParaRPr lang="en-GB" dirty="0"/>
          </a:p>
        </p:txBody>
      </p:sp>
      <p:sp>
        <p:nvSpPr>
          <p:cNvPr id="8" name="Rectangle 7">
            <a:extLst>
              <a:ext uri="{FF2B5EF4-FFF2-40B4-BE49-F238E27FC236}">
                <a16:creationId xmlns:a16="http://schemas.microsoft.com/office/drawing/2014/main" id="{8236AC23-E6F2-47AF-8F57-C5926CC46BEF}"/>
              </a:ext>
            </a:extLst>
          </p:cNvPr>
          <p:cNvSpPr/>
          <p:nvPr userDrawn="1"/>
        </p:nvSpPr>
        <p:spPr>
          <a:xfrm>
            <a:off x="526823" y="3702481"/>
            <a:ext cx="11138354"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5210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7B68-8B32-4C52-9F36-24D22E6C9C3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8FBE64-8613-412C-8AAC-6CF4A4BAD851}"/>
              </a:ext>
            </a:extLst>
          </p:cNvPr>
          <p:cNvSpPr>
            <a:spLocks noGrp="1"/>
          </p:cNvSpPr>
          <p:nvPr>
            <p:ph idx="1"/>
          </p:nvPr>
        </p:nvSpPr>
        <p:spPr>
          <a:xfrm>
            <a:off x="119062" y="2219325"/>
            <a:ext cx="11953875" cy="31718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90CB36CB-964E-4404-A8ED-8D2AC0CB5B04}"/>
              </a:ext>
            </a:extLst>
          </p:cNvPr>
          <p:cNvSpPr>
            <a:spLocks noGrp="1"/>
          </p:cNvSpPr>
          <p:nvPr>
            <p:ph type="dt" sz="half" idx="10"/>
          </p:nvPr>
        </p:nvSpPr>
        <p:spPr/>
        <p:txBody>
          <a:bodyPr/>
          <a:lstStyle/>
          <a:p>
            <a:fld id="{FC238490-A729-4F60-98D7-DF52B70D9B33}" type="datetime1">
              <a:rPr lang="en-GB" smtClean="0"/>
              <a:t>19/06/2025</a:t>
            </a:fld>
            <a:endParaRPr lang="en-GB"/>
          </a:p>
        </p:txBody>
      </p:sp>
      <p:sp>
        <p:nvSpPr>
          <p:cNvPr id="6" name="Slide Number Placeholder 5">
            <a:extLst>
              <a:ext uri="{FF2B5EF4-FFF2-40B4-BE49-F238E27FC236}">
                <a16:creationId xmlns:a16="http://schemas.microsoft.com/office/drawing/2014/main" id="{9FB8B02E-E1F4-4076-81DB-52C7D512C88C}"/>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1195971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7B68-8B32-4C52-9F36-24D22E6C9C3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8FBE64-8613-412C-8AAC-6CF4A4BAD851}"/>
              </a:ext>
            </a:extLst>
          </p:cNvPr>
          <p:cNvSpPr>
            <a:spLocks noGrp="1"/>
          </p:cNvSpPr>
          <p:nvPr>
            <p:ph idx="1"/>
          </p:nvPr>
        </p:nvSpPr>
        <p:spPr>
          <a:xfrm>
            <a:off x="119062" y="3429001"/>
            <a:ext cx="11953875" cy="2736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0CB36CB-964E-4404-A8ED-8D2AC0CB5B04}"/>
              </a:ext>
            </a:extLst>
          </p:cNvPr>
          <p:cNvSpPr>
            <a:spLocks noGrp="1"/>
          </p:cNvSpPr>
          <p:nvPr>
            <p:ph type="dt" sz="half" idx="10"/>
          </p:nvPr>
        </p:nvSpPr>
        <p:spPr/>
        <p:txBody>
          <a:bodyPr/>
          <a:lstStyle/>
          <a:p>
            <a:fld id="{6E05FF22-2553-47B8-83EE-78A65661EFBB}" type="datetime1">
              <a:rPr lang="en-GB" smtClean="0"/>
              <a:t>19/06/2025</a:t>
            </a:fld>
            <a:endParaRPr lang="en-GB"/>
          </a:p>
        </p:txBody>
      </p:sp>
      <p:sp>
        <p:nvSpPr>
          <p:cNvPr id="6" name="Slide Number Placeholder 5">
            <a:extLst>
              <a:ext uri="{FF2B5EF4-FFF2-40B4-BE49-F238E27FC236}">
                <a16:creationId xmlns:a16="http://schemas.microsoft.com/office/drawing/2014/main" id="{9FB8B02E-E1F4-4076-81DB-52C7D512C88C}"/>
              </a:ext>
            </a:extLst>
          </p:cNvPr>
          <p:cNvSpPr>
            <a:spLocks noGrp="1"/>
          </p:cNvSpPr>
          <p:nvPr>
            <p:ph type="sldNum" sz="quarter" idx="12"/>
          </p:nvPr>
        </p:nvSpPr>
        <p:spPr/>
        <p:txBody>
          <a:bodyPr/>
          <a:lstStyle/>
          <a:p>
            <a:fld id="{C9D8FB56-1768-4191-8A17-09BD1168FD6B}" type="slidenum">
              <a:rPr lang="en-GB" smtClean="0"/>
              <a:t>‹#›</a:t>
            </a:fld>
            <a:endParaRPr lang="en-GB"/>
          </a:p>
        </p:txBody>
      </p:sp>
      <p:sp>
        <p:nvSpPr>
          <p:cNvPr id="8" name="Text Placeholder 7">
            <a:extLst>
              <a:ext uri="{FF2B5EF4-FFF2-40B4-BE49-F238E27FC236}">
                <a16:creationId xmlns:a16="http://schemas.microsoft.com/office/drawing/2014/main" id="{591A825C-B569-4BE0-883E-5291A37C5654}"/>
              </a:ext>
            </a:extLst>
          </p:cNvPr>
          <p:cNvSpPr>
            <a:spLocks noGrp="1"/>
          </p:cNvSpPr>
          <p:nvPr>
            <p:ph type="body" sz="quarter" idx="13"/>
          </p:nvPr>
        </p:nvSpPr>
        <p:spPr>
          <a:xfrm>
            <a:off x="119063" y="1412875"/>
            <a:ext cx="11953874" cy="2016125"/>
          </a:xfrm>
        </p:spPr>
        <p:txBody>
          <a:bodyPr/>
          <a:lstStyle>
            <a:lvl1pPr marL="0" indent="0">
              <a:buNone/>
              <a:defRPr b="1"/>
            </a:lvl1pPr>
          </a:lstStyle>
          <a:p>
            <a:pPr lvl="0"/>
            <a:r>
              <a:rPr lang="en-US" dirty="0"/>
              <a:t>Click to edit Master text styles</a:t>
            </a:r>
          </a:p>
        </p:txBody>
      </p:sp>
    </p:spTree>
    <p:extLst>
      <p:ext uri="{BB962C8B-B14F-4D97-AF65-F5344CB8AC3E}">
        <p14:creationId xmlns:p14="http://schemas.microsoft.com/office/powerpoint/2010/main" val="25461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A55B-13D6-495F-9BCA-EF10F2ADC784}"/>
              </a:ext>
            </a:extLst>
          </p:cNvPr>
          <p:cNvSpPr>
            <a:spLocks noGrp="1"/>
          </p:cNvSpPr>
          <p:nvPr>
            <p:ph type="title"/>
          </p:nvPr>
        </p:nvSpPr>
        <p:spPr>
          <a:xfrm>
            <a:off x="838200" y="1412875"/>
            <a:ext cx="10515600" cy="2852737"/>
          </a:xfrm>
        </p:spPr>
        <p:txBody>
          <a:bodyPr anchor="b"/>
          <a:lstStyle>
            <a:lvl1pPr>
              <a:defRPr sz="60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30336131-14A8-44DF-B1CE-14A62F2F56CF}"/>
              </a:ext>
            </a:extLst>
          </p:cNvPr>
          <p:cNvSpPr>
            <a:spLocks noGrp="1"/>
          </p:cNvSpPr>
          <p:nvPr>
            <p:ph type="body" idx="1"/>
          </p:nvPr>
        </p:nvSpPr>
        <p:spPr>
          <a:xfrm>
            <a:off x="838200" y="4292600"/>
            <a:ext cx="10515600" cy="1500187"/>
          </a:xfrm>
        </p:spPr>
        <p:txBody>
          <a:bodyPr/>
          <a:lstStyle>
            <a:lvl1pPr marL="0" indent="0">
              <a:buNone/>
              <a:defRPr sz="2400" b="1">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93A8E9A-DBFE-4A54-92EF-C66C4C7EFD59}"/>
              </a:ext>
            </a:extLst>
          </p:cNvPr>
          <p:cNvSpPr>
            <a:spLocks noGrp="1"/>
          </p:cNvSpPr>
          <p:nvPr>
            <p:ph type="dt" sz="half" idx="10"/>
          </p:nvPr>
        </p:nvSpPr>
        <p:spPr/>
        <p:txBody>
          <a:bodyPr/>
          <a:lstStyle/>
          <a:p>
            <a:fld id="{2D705E3F-6B83-469A-A493-9A285591595E}" type="datetime1">
              <a:rPr lang="en-GB" smtClean="0"/>
              <a:t>19/06/2025</a:t>
            </a:fld>
            <a:endParaRPr lang="en-GB"/>
          </a:p>
        </p:txBody>
      </p:sp>
      <p:sp>
        <p:nvSpPr>
          <p:cNvPr id="6" name="Slide Number Placeholder 5">
            <a:extLst>
              <a:ext uri="{FF2B5EF4-FFF2-40B4-BE49-F238E27FC236}">
                <a16:creationId xmlns:a16="http://schemas.microsoft.com/office/drawing/2014/main" id="{65DDD985-A587-4CA4-8EAE-1A6BDCD5364B}"/>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123237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A511-3A52-44D1-8A79-A1ACB99D809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BCE7EA3-DD8C-42E3-AA50-BA5733CFAF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85AF791-B373-4361-93FA-F44C147EF8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378EE78-8AA1-4EB2-97B8-6DF9953B1A76}"/>
              </a:ext>
            </a:extLst>
          </p:cNvPr>
          <p:cNvSpPr>
            <a:spLocks noGrp="1"/>
          </p:cNvSpPr>
          <p:nvPr>
            <p:ph type="dt" sz="half" idx="10"/>
          </p:nvPr>
        </p:nvSpPr>
        <p:spPr/>
        <p:txBody>
          <a:bodyPr/>
          <a:lstStyle/>
          <a:p>
            <a:fld id="{FC06C3C5-0510-48D1-9805-AAA1A11D036D}" type="datetime1">
              <a:rPr lang="en-GB" smtClean="0"/>
              <a:t>19/06/2025</a:t>
            </a:fld>
            <a:endParaRPr lang="en-GB"/>
          </a:p>
        </p:txBody>
      </p:sp>
      <p:sp>
        <p:nvSpPr>
          <p:cNvPr id="7" name="Slide Number Placeholder 6">
            <a:extLst>
              <a:ext uri="{FF2B5EF4-FFF2-40B4-BE49-F238E27FC236}">
                <a16:creationId xmlns:a16="http://schemas.microsoft.com/office/drawing/2014/main" id="{90354484-BB55-44B1-B880-B2031F96FADC}"/>
              </a:ext>
            </a:extLst>
          </p:cNvPr>
          <p:cNvSpPr>
            <a:spLocks noGrp="1"/>
          </p:cNvSpPr>
          <p:nvPr>
            <p:ph type="sldNum" sz="quarter" idx="12"/>
          </p:nvPr>
        </p:nvSpPr>
        <p:spPr/>
        <p:txBody>
          <a:bodyPr/>
          <a:lstStyle/>
          <a:p>
            <a:fld id="{C9D8FB56-1768-4191-8A17-09BD1168FD6B}" type="slidenum">
              <a:rPr lang="en-GB" smtClean="0"/>
              <a:t>‹#›</a:t>
            </a:fld>
            <a:endParaRPr lang="en-GB"/>
          </a:p>
        </p:txBody>
      </p:sp>
    </p:spTree>
    <p:extLst>
      <p:ext uri="{BB962C8B-B14F-4D97-AF65-F5344CB8AC3E}">
        <p14:creationId xmlns:p14="http://schemas.microsoft.com/office/powerpoint/2010/main" val="3594335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5B45FB-1C4E-4A48-BD57-AB1BE166FF1F}"/>
              </a:ext>
            </a:extLst>
          </p:cNvPr>
          <p:cNvSpPr>
            <a:spLocks noGrp="1"/>
          </p:cNvSpPr>
          <p:nvPr>
            <p:ph type="title"/>
          </p:nvPr>
        </p:nvSpPr>
        <p:spPr>
          <a:xfrm>
            <a:off x="119063" y="115888"/>
            <a:ext cx="11953875" cy="1296987"/>
          </a:xfrm>
          <a:prstGeom prst="rect">
            <a:avLst/>
          </a:prstGeom>
        </p:spPr>
        <p:txBody>
          <a:bodyPr vert="horz" lIns="91440" tIns="45720" rIns="91440" bIns="45720" rtlCol="0" anchor="t">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E136D1D-7978-47D2-A20C-A6CCB93414EE}"/>
              </a:ext>
            </a:extLst>
          </p:cNvPr>
          <p:cNvSpPr>
            <a:spLocks noGrp="1"/>
          </p:cNvSpPr>
          <p:nvPr>
            <p:ph type="body" idx="1"/>
          </p:nvPr>
        </p:nvSpPr>
        <p:spPr>
          <a:xfrm>
            <a:off x="121663" y="1432453"/>
            <a:ext cx="11953875" cy="473339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93FD84E7-AEDB-4B84-94C7-224E0C8255A3}"/>
              </a:ext>
            </a:extLst>
          </p:cNvPr>
          <p:cNvSpPr>
            <a:spLocks noGrp="1"/>
          </p:cNvSpPr>
          <p:nvPr>
            <p:ph type="dt" sz="half" idx="2"/>
          </p:nvPr>
        </p:nvSpPr>
        <p:spPr>
          <a:xfrm>
            <a:off x="10180320" y="6561138"/>
            <a:ext cx="1347894" cy="180975"/>
          </a:xfrm>
          <a:prstGeom prst="rect">
            <a:avLst/>
          </a:prstGeom>
        </p:spPr>
        <p:txBody>
          <a:bodyPr vert="horz" lIns="91440" tIns="45720" rIns="91440" bIns="45720" rtlCol="0" anchor="ctr"/>
          <a:lstStyle>
            <a:lvl1pPr algn="r">
              <a:defRPr sz="1100">
                <a:solidFill>
                  <a:schemeClr val="tx2"/>
                </a:solidFill>
              </a:defRPr>
            </a:lvl1pPr>
          </a:lstStyle>
          <a:p>
            <a:fld id="{82C04D5D-99B1-4230-B2C6-648EB8D78CD1}" type="datetime1">
              <a:rPr lang="en-GB" smtClean="0"/>
              <a:t>19/06/2025</a:t>
            </a:fld>
            <a:endParaRPr lang="en-GB" dirty="0"/>
          </a:p>
        </p:txBody>
      </p:sp>
      <p:sp>
        <p:nvSpPr>
          <p:cNvPr id="6" name="Slide Number Placeholder 5">
            <a:extLst>
              <a:ext uri="{FF2B5EF4-FFF2-40B4-BE49-F238E27FC236}">
                <a16:creationId xmlns:a16="http://schemas.microsoft.com/office/drawing/2014/main" id="{802AC549-EA4F-4ECE-8D96-5FBD7C9B1169}"/>
              </a:ext>
            </a:extLst>
          </p:cNvPr>
          <p:cNvSpPr>
            <a:spLocks noGrp="1"/>
          </p:cNvSpPr>
          <p:nvPr>
            <p:ph type="sldNum" sz="quarter" idx="4"/>
          </p:nvPr>
        </p:nvSpPr>
        <p:spPr>
          <a:xfrm>
            <a:off x="11681461" y="6563678"/>
            <a:ext cx="391477" cy="178435"/>
          </a:xfrm>
          <a:prstGeom prst="rect">
            <a:avLst/>
          </a:prstGeom>
        </p:spPr>
        <p:txBody>
          <a:bodyPr vert="horz" lIns="91440" tIns="45720" rIns="91440" bIns="45720" rtlCol="0" anchor="ctr"/>
          <a:lstStyle>
            <a:lvl1pPr algn="r">
              <a:defRPr sz="1100">
                <a:solidFill>
                  <a:schemeClr val="tx2"/>
                </a:solidFill>
              </a:defRPr>
            </a:lvl1pPr>
          </a:lstStyle>
          <a:p>
            <a:fld id="{C9D8FB56-1768-4191-8A17-09BD1168FD6B}" type="slidenum">
              <a:rPr lang="en-GB" smtClean="0"/>
              <a:pPr/>
              <a:t>‹#›</a:t>
            </a:fld>
            <a:endParaRPr lang="en-GB" dirty="0"/>
          </a:p>
        </p:txBody>
      </p:sp>
      <p:pic>
        <p:nvPicPr>
          <p:cNvPr id="11" name="Graphic 10">
            <a:extLst>
              <a:ext uri="{FF2B5EF4-FFF2-40B4-BE49-F238E27FC236}">
                <a16:creationId xmlns:a16="http://schemas.microsoft.com/office/drawing/2014/main" id="{88B7C153-7B84-4AF1-BAFB-5979AD91656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062" y="6346820"/>
            <a:ext cx="1389898" cy="395292"/>
          </a:xfrm>
          <a:prstGeom prst="rect">
            <a:avLst/>
          </a:prstGeom>
        </p:spPr>
      </p:pic>
      <p:sp>
        <p:nvSpPr>
          <p:cNvPr id="9" name="Textfeld 8">
            <a:extLst>
              <a:ext uri="{FF2B5EF4-FFF2-40B4-BE49-F238E27FC236}">
                <a16:creationId xmlns:a16="http://schemas.microsoft.com/office/drawing/2014/main" id="{BB350091-C69F-E0BC-AA3F-6B17E7D3AF95}"/>
              </a:ext>
            </a:extLst>
          </p:cNvPr>
          <p:cNvSpPr txBox="1"/>
          <p:nvPr userDrawn="1"/>
        </p:nvSpPr>
        <p:spPr>
          <a:xfrm>
            <a:off x="4009593" y="6480502"/>
            <a:ext cx="8063345" cy="261610"/>
          </a:xfrm>
          <a:prstGeom prst="rect">
            <a:avLst/>
          </a:prstGeom>
          <a:noFill/>
        </p:spPr>
        <p:txBody>
          <a:bodyPr wrap="square" rtlCol="0">
            <a:spAutoFit/>
          </a:bodyPr>
          <a:lstStyle/>
          <a:p>
            <a:r>
              <a:rPr lang="en-GB" sz="1100" dirty="0">
                <a:solidFill>
                  <a:srgbClr val="336B81"/>
                </a:solidFill>
                <a:latin typeface="Trebuchet MS" panose="020B0603020202020204" pitchFamily="34" charset="0"/>
                <a:cs typeface="Calibri" panose="020F0502020204030204" pitchFamily="34" charset="0"/>
              </a:rPr>
              <a:t>© 2025–The authors - University of Klagenfurt</a:t>
            </a:r>
            <a:endParaRPr lang="en-GB" sz="1100" dirty="0">
              <a:solidFill>
                <a:srgbClr val="336B81"/>
              </a:solidFill>
              <a:latin typeface="Trebuchet MS" panose="020B0603020202020204" pitchFamily="34" charset="0"/>
            </a:endParaRPr>
          </a:p>
        </p:txBody>
      </p:sp>
    </p:spTree>
    <p:extLst>
      <p:ext uri="{BB962C8B-B14F-4D97-AF65-F5344CB8AC3E}">
        <p14:creationId xmlns:p14="http://schemas.microsoft.com/office/powerpoint/2010/main" val="352596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78" r:id="rId3"/>
    <p:sldLayoutId id="2147483679" r:id="rId4"/>
    <p:sldLayoutId id="2147483680" r:id="rId5"/>
    <p:sldLayoutId id="2147483664" r:id="rId6"/>
    <p:sldLayoutId id="2147483681"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hf hdr="0"/>
  <p:txStyles>
    <p:titleStyle>
      <a:lvl1pPr algn="l" defTabSz="914400" rtl="0" eaLnBrk="1" latinLnBrk="0" hangingPunct="1">
        <a:lnSpc>
          <a:spcPct val="100000"/>
        </a:lnSpc>
        <a:spcBef>
          <a:spcPct val="0"/>
        </a:spcBef>
        <a:buNone/>
        <a:defRPr sz="4000" b="1" kern="1200" spc="100" baseline="0">
          <a:solidFill>
            <a:schemeClr val="tx2"/>
          </a:solidFill>
          <a:latin typeface="Trebuchet MS" panose="020B0603020202020204" pitchFamily="34" charset="0"/>
          <a:ea typeface="+mj-ea"/>
          <a:cs typeface="+mj-cs"/>
        </a:defRPr>
      </a:lvl1pPr>
    </p:titleStyle>
    <p:bodyStyle>
      <a:lvl1pPr marL="271463" indent="-271463" algn="l" defTabSz="914400" rtl="0" eaLnBrk="1" latinLnBrk="0" hangingPunct="1">
        <a:lnSpc>
          <a:spcPct val="90000"/>
        </a:lnSpc>
        <a:spcBef>
          <a:spcPts val="1000"/>
        </a:spcBef>
        <a:buClrTx/>
        <a:buSzPct val="100000"/>
        <a:buFont typeface="Courier New" panose="02070309020205020404" pitchFamily="49" charset="0"/>
        <a:buChar char="o"/>
        <a:defRPr sz="2200" b="0" kern="1200">
          <a:solidFill>
            <a:schemeClr val="tx2"/>
          </a:solidFill>
          <a:latin typeface="Trebuchet MS" panose="020B0603020202020204" pitchFamily="34" charset="0"/>
          <a:ea typeface="+mn-ea"/>
          <a:cs typeface="+mn-cs"/>
        </a:defRPr>
      </a:lvl1pPr>
      <a:lvl2pPr marL="534988" indent="-260350" algn="l" defTabSz="914400" rtl="0" eaLnBrk="1" latinLnBrk="0" hangingPunct="1">
        <a:lnSpc>
          <a:spcPct val="90000"/>
        </a:lnSpc>
        <a:spcBef>
          <a:spcPts val="500"/>
        </a:spcBef>
        <a:buSzPct val="100000"/>
        <a:buFont typeface="Courier New" panose="02070309020205020404" pitchFamily="49" charset="0"/>
        <a:buChar char="o"/>
        <a:defRPr sz="2000" kern="1200">
          <a:solidFill>
            <a:schemeClr val="tx2"/>
          </a:solidFill>
          <a:latin typeface="Trebuchet MS" panose="020B0603020202020204" pitchFamily="34" charset="0"/>
          <a:ea typeface="+mn-ea"/>
          <a:cs typeface="+mn-cs"/>
        </a:defRPr>
      </a:lvl2pPr>
      <a:lvl3pPr marL="806450" indent="-228600" algn="l" defTabSz="914400" rtl="0" eaLnBrk="1" latinLnBrk="0" hangingPunct="1">
        <a:lnSpc>
          <a:spcPct val="90000"/>
        </a:lnSpc>
        <a:spcBef>
          <a:spcPts val="500"/>
        </a:spcBef>
        <a:buFont typeface="Courier New" panose="02070309020205020404" pitchFamily="49" charset="0"/>
        <a:buChar char="o"/>
        <a:defRPr sz="1800" kern="1200">
          <a:solidFill>
            <a:schemeClr val="tx2"/>
          </a:solidFill>
          <a:latin typeface="Trebuchet MS" panose="020B0603020202020204" pitchFamily="34" charset="0"/>
          <a:ea typeface="+mn-ea"/>
          <a:cs typeface="+mn-cs"/>
        </a:defRPr>
      </a:lvl3pPr>
      <a:lvl4pPr marL="1076325" indent="-228600" algn="l" defTabSz="914400" rtl="0" eaLnBrk="1" latinLnBrk="0" hangingPunct="1">
        <a:lnSpc>
          <a:spcPct val="90000"/>
        </a:lnSpc>
        <a:spcBef>
          <a:spcPts val="500"/>
        </a:spcBef>
        <a:buFont typeface="Courier New" panose="02070309020205020404" pitchFamily="49" charset="0"/>
        <a:buChar char="o"/>
        <a:defRPr sz="1600" kern="1200">
          <a:solidFill>
            <a:schemeClr val="tx2"/>
          </a:solidFill>
          <a:latin typeface="Trebuchet MS" panose="020B0603020202020204" pitchFamily="34" charset="0"/>
          <a:ea typeface="+mn-ea"/>
          <a:cs typeface="+mn-cs"/>
        </a:defRPr>
      </a:lvl4pPr>
      <a:lvl5pPr marL="1347788" indent="-228600" algn="l" defTabSz="914400" rtl="0" eaLnBrk="1" latinLnBrk="0" hangingPunct="1">
        <a:lnSpc>
          <a:spcPct val="90000"/>
        </a:lnSpc>
        <a:spcBef>
          <a:spcPts val="500"/>
        </a:spcBef>
        <a:buFont typeface="Courier New" panose="02070309020205020404" pitchFamily="49" charset="0"/>
        <a:buChar char="o"/>
        <a:defRPr sz="1600" kern="1200">
          <a:solidFill>
            <a:schemeClr val="tx2"/>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97">
          <p15:clr>
            <a:srgbClr val="F26B43"/>
          </p15:clr>
        </p15:guide>
        <p15:guide id="4" orient="horz" pos="4247">
          <p15:clr>
            <a:srgbClr val="F26B43"/>
          </p15:clr>
        </p15:guide>
        <p15:guide id="5" orient="horz" pos="73">
          <p15:clr>
            <a:srgbClr val="F26B43"/>
          </p15:clr>
        </p15:guide>
        <p15:guide id="6" pos="7605">
          <p15:clr>
            <a:srgbClr val="F26B43"/>
          </p15:clr>
        </p15:guide>
        <p15:guide id="7" pos="75">
          <p15:clr>
            <a:srgbClr val="F26B43"/>
          </p15:clr>
        </p15:guide>
        <p15:guide id="8" orient="horz" pos="4133">
          <p15:clr>
            <a:srgbClr val="F26B43"/>
          </p15:clr>
        </p15:guide>
        <p15:guide id="9" orient="horz" pos="3884">
          <p15:clr>
            <a:srgbClr val="F26B43"/>
          </p15:clr>
        </p15:guide>
        <p15:guide id="10"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8.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sunfounder.com/products/ir-obstacle-avoidance-sensor-module?srsltid=AfmBOoq3mfjT3SGauPWXyfxhBpxE5STXhFqnodQTq4s_heiRgwpLcv82" TargetMode="External"/><Relationship Id="rId2" Type="http://schemas.openxmlformats.org/officeDocument/2006/relationships/hyperlink" Target="https://www.amazon.de/VGEBY-Plastic-Directional-Loading-Platform/dp/B09B22SNNY"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hyperlink" Target="https://www.raspberrypi.com/products/raspberry-pi-5/"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www.sparkfun.com/ultrasonic-distance-sensor-hc-sr04.html" TargetMode="External"/><Relationship Id="rId2" Type="http://schemas.openxmlformats.org/officeDocument/2006/relationships/hyperlink" Target="https://www.thomann.de/at/visaton_fr_58.htm" TargetMode="External"/><Relationship Id="rId1" Type="http://schemas.openxmlformats.org/officeDocument/2006/relationships/slideLayout" Target="../slideLayouts/slideLayout14.xml"/><Relationship Id="rId5" Type="http://schemas.openxmlformats.org/officeDocument/2006/relationships/hyperlink" Target="https://at.farnell.com/en-AT/seeed-studio/105990007/development-board-h-bridge-motor/dp/4060368?srsltid=AfmBOopHic4Oi2Be9k9MpBgd6GNuSE0dnHD5-GgU6ukIC0DXjSnTEdhE" TargetMode="External"/><Relationship Id="rId4" Type="http://schemas.openxmlformats.org/officeDocument/2006/relationships/hyperlink" Target="https://www.reichelt.at/at/de/shop/produkt/lithium-akku_lifepo4_12_8_v_12_ah-384572?PROVID=2807&amp;gad_source=1&amp;gad_campaignid=20946573290&amp;gbraid=0AAAAADwnxtYfnj8iPh_8jzfgkG_GJi2P3&amp;gclid=EAIaIQobChMIouiJzff_jQMV-8c8Ah2NDA7GEAQYBCABEgK-EPD_Bw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3.JPG"/><Relationship Id="rId1" Type="http://schemas.openxmlformats.org/officeDocument/2006/relationships/slideLayout" Target="../slideLayouts/slideLayout14.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2DB86-637F-4452-8470-24B844C738AF}"/>
              </a:ext>
            </a:extLst>
          </p:cNvPr>
          <p:cNvSpPr>
            <a:spLocks noGrp="1"/>
          </p:cNvSpPr>
          <p:nvPr>
            <p:ph type="ctrTitle"/>
          </p:nvPr>
        </p:nvSpPr>
        <p:spPr>
          <a:xfrm>
            <a:off x="3647859" y="1664142"/>
            <a:ext cx="6178457" cy="1564063"/>
          </a:xfrm>
        </p:spPr>
        <p:txBody>
          <a:bodyPr/>
          <a:lstStyle/>
          <a:p>
            <a:r>
              <a:rPr lang="en-GB" dirty="0"/>
              <a:t>Final Presentation</a:t>
            </a:r>
            <a:br>
              <a:rPr lang="en-GB" dirty="0"/>
            </a:br>
            <a:r>
              <a:rPr lang="en-GB" dirty="0"/>
              <a:t>Group E</a:t>
            </a:r>
          </a:p>
        </p:txBody>
      </p:sp>
      <p:sp>
        <p:nvSpPr>
          <p:cNvPr id="3" name="Subtitle 2">
            <a:extLst>
              <a:ext uri="{FF2B5EF4-FFF2-40B4-BE49-F238E27FC236}">
                <a16:creationId xmlns:a16="http://schemas.microsoft.com/office/drawing/2014/main" id="{9A530EC1-4F59-40A3-9F27-2634544771BD}"/>
              </a:ext>
            </a:extLst>
          </p:cNvPr>
          <p:cNvSpPr>
            <a:spLocks noGrp="1"/>
          </p:cNvSpPr>
          <p:nvPr>
            <p:ph type="subTitle" idx="1"/>
          </p:nvPr>
        </p:nvSpPr>
        <p:spPr>
          <a:xfrm>
            <a:off x="3931246" y="3164327"/>
            <a:ext cx="6077458" cy="277710"/>
          </a:xfrm>
        </p:spPr>
        <p:txBody>
          <a:bodyPr>
            <a:noAutofit/>
          </a:bodyPr>
          <a:lstStyle/>
          <a:p>
            <a:r>
              <a:rPr lang="en-GB" sz="1600" dirty="0"/>
              <a:t>Isokpehi Faith, </a:t>
            </a:r>
            <a:r>
              <a:rPr lang="de-AT" sz="1600" dirty="0">
                <a:effectLst/>
              </a:rPr>
              <a:t>Sathiyamoorthi Shanmugapriya, Tunde Derrick</a:t>
            </a:r>
            <a:endParaRPr lang="en-GB" sz="1600" dirty="0"/>
          </a:p>
        </p:txBody>
      </p:sp>
      <p:sp>
        <p:nvSpPr>
          <p:cNvPr id="4" name="Text Placeholder 3">
            <a:extLst>
              <a:ext uri="{FF2B5EF4-FFF2-40B4-BE49-F238E27FC236}">
                <a16:creationId xmlns:a16="http://schemas.microsoft.com/office/drawing/2014/main" id="{71997108-D20E-453E-8D2A-CF88CA972255}"/>
              </a:ext>
            </a:extLst>
          </p:cNvPr>
          <p:cNvSpPr>
            <a:spLocks noGrp="1"/>
          </p:cNvSpPr>
          <p:nvPr>
            <p:ph type="body" sz="quarter" idx="13"/>
          </p:nvPr>
        </p:nvSpPr>
        <p:spPr>
          <a:xfrm>
            <a:off x="4624900" y="4060159"/>
            <a:ext cx="4493240" cy="571288"/>
          </a:xfrm>
        </p:spPr>
        <p:txBody>
          <a:bodyPr>
            <a:normAutofit/>
          </a:bodyPr>
          <a:lstStyle/>
          <a:p>
            <a:r>
              <a:rPr lang="en-GB" dirty="0"/>
              <a:t>700.865/866 Basic Lab: Robot Design</a:t>
            </a:r>
          </a:p>
        </p:txBody>
      </p:sp>
      <p:sp>
        <p:nvSpPr>
          <p:cNvPr id="6" name="Subtitle 2">
            <a:extLst>
              <a:ext uri="{FF2B5EF4-FFF2-40B4-BE49-F238E27FC236}">
                <a16:creationId xmlns:a16="http://schemas.microsoft.com/office/drawing/2014/main" id="{3316816D-74FC-28E6-CDF6-5047862F01C0}"/>
              </a:ext>
            </a:extLst>
          </p:cNvPr>
          <p:cNvSpPr txBox="1">
            <a:spLocks/>
          </p:cNvSpPr>
          <p:nvPr/>
        </p:nvSpPr>
        <p:spPr>
          <a:xfrm>
            <a:off x="10356007" y="5104633"/>
            <a:ext cx="1835993" cy="27771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ClrTx/>
              <a:buSzPct val="100000"/>
              <a:buFont typeface="Courier New" panose="02070309020205020404" pitchFamily="49" charset="0"/>
              <a:buNone/>
              <a:defRPr sz="1400" b="0" kern="1200">
                <a:solidFill>
                  <a:schemeClr val="bg2"/>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SzPct val="100000"/>
              <a:buFont typeface="Courier New" panose="02070309020205020404" pitchFamily="49" charset="0"/>
              <a:buNone/>
              <a:defRPr sz="2000" kern="1200">
                <a:solidFill>
                  <a:schemeClr val="tx2"/>
                </a:solidFill>
                <a:latin typeface="Trebuchet MS" panose="020B0603020202020204" pitchFamily="34" charset="0"/>
                <a:ea typeface="+mn-ea"/>
                <a:cs typeface="+mn-cs"/>
              </a:defRPr>
            </a:lvl2pPr>
            <a:lvl3pPr marL="914400" indent="0" algn="ctr" defTabSz="914400" rtl="0" eaLnBrk="1" latinLnBrk="0" hangingPunct="1">
              <a:lnSpc>
                <a:spcPct val="90000"/>
              </a:lnSpc>
              <a:spcBef>
                <a:spcPts val="500"/>
              </a:spcBef>
              <a:buFont typeface="Courier New" panose="02070309020205020404" pitchFamily="49" charset="0"/>
              <a:buNone/>
              <a:defRPr sz="1800" kern="1200">
                <a:solidFill>
                  <a:schemeClr val="tx2"/>
                </a:solidFill>
                <a:latin typeface="Trebuchet MS" panose="020B0603020202020204" pitchFamily="34" charset="0"/>
                <a:ea typeface="+mn-ea"/>
                <a:cs typeface="+mn-cs"/>
              </a:defRPr>
            </a:lvl3pPr>
            <a:lvl4pPr marL="1371600" indent="0" algn="ctr" defTabSz="914400" rtl="0" eaLnBrk="1" latinLnBrk="0" hangingPunct="1">
              <a:lnSpc>
                <a:spcPct val="90000"/>
              </a:lnSpc>
              <a:spcBef>
                <a:spcPts val="500"/>
              </a:spcBef>
              <a:buFont typeface="Courier New" panose="02070309020205020404" pitchFamily="49" charset="0"/>
              <a:buNone/>
              <a:defRPr sz="1600" kern="1200">
                <a:solidFill>
                  <a:schemeClr val="tx2"/>
                </a:solidFill>
                <a:latin typeface="Trebuchet MS" panose="020B0603020202020204" pitchFamily="34" charset="0"/>
                <a:ea typeface="+mn-ea"/>
                <a:cs typeface="+mn-cs"/>
              </a:defRPr>
            </a:lvl4pPr>
            <a:lvl5pPr marL="1828800" indent="0" algn="ctr" defTabSz="914400" rtl="0" eaLnBrk="1" latinLnBrk="0" hangingPunct="1">
              <a:lnSpc>
                <a:spcPct val="90000"/>
              </a:lnSpc>
              <a:spcBef>
                <a:spcPts val="500"/>
              </a:spcBef>
              <a:buFont typeface="Courier New" panose="02070309020205020404" pitchFamily="49" charset="0"/>
              <a:buNone/>
              <a:defRPr sz="1600" kern="1200">
                <a:solidFill>
                  <a:schemeClr val="tx2"/>
                </a:solidFill>
                <a:latin typeface="Trebuchet MS" panose="020B0603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18</a:t>
            </a:r>
            <a:r>
              <a:rPr lang="en-GB" baseline="30000" dirty="0"/>
              <a:t>th</a:t>
            </a:r>
            <a:r>
              <a:rPr lang="en-GB" dirty="0"/>
              <a:t> June 2025</a:t>
            </a:r>
          </a:p>
        </p:txBody>
      </p:sp>
    </p:spTree>
    <p:extLst>
      <p:ext uri="{BB962C8B-B14F-4D97-AF65-F5344CB8AC3E}">
        <p14:creationId xmlns:p14="http://schemas.microsoft.com/office/powerpoint/2010/main" val="2542613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963AE-2EE0-5050-B212-DA04034D53D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E9E0EA4C-76A2-6109-5188-FE38DBBC788E}"/>
              </a:ext>
            </a:extLst>
          </p:cNvPr>
          <p:cNvSpPr>
            <a:spLocks noGrp="1"/>
          </p:cNvSpPr>
          <p:nvPr>
            <p:ph type="title"/>
          </p:nvPr>
        </p:nvSpPr>
        <p:spPr>
          <a:xfrm>
            <a:off x="85016" y="19121"/>
            <a:ext cx="10515600" cy="388858"/>
          </a:xfrm>
        </p:spPr>
        <p:txBody>
          <a:bodyPr>
            <a:noAutofit/>
          </a:bodyPr>
          <a:lstStyle/>
          <a:p>
            <a:r>
              <a:rPr lang="en-GB" sz="2000" dirty="0"/>
              <a:t>Calculations</a:t>
            </a:r>
          </a:p>
        </p:txBody>
      </p:sp>
      <p:sp>
        <p:nvSpPr>
          <p:cNvPr id="2" name="Date Placeholder 1">
            <a:extLst>
              <a:ext uri="{FF2B5EF4-FFF2-40B4-BE49-F238E27FC236}">
                <a16:creationId xmlns:a16="http://schemas.microsoft.com/office/drawing/2014/main" id="{CA4D0DC9-3227-04B5-5B30-15FA1E7CCC6B}"/>
              </a:ext>
            </a:extLst>
          </p:cNvPr>
          <p:cNvSpPr>
            <a:spLocks noGrp="1"/>
          </p:cNvSpPr>
          <p:nvPr>
            <p:ph type="dt" sz="half" idx="10"/>
          </p:nvPr>
        </p:nvSpPr>
        <p:spPr/>
        <p:txBody>
          <a:bodyPr/>
          <a:lstStyle/>
          <a:p>
            <a:fld id="{BB0CFB9A-9336-44DA-BE91-89E6F82EB878}" type="datetime1">
              <a:rPr lang="en-GB" smtClean="0"/>
              <a:t>20/06/2025</a:t>
            </a:fld>
            <a:endParaRPr lang="en-GB"/>
          </a:p>
        </p:txBody>
      </p:sp>
      <p:sp>
        <p:nvSpPr>
          <p:cNvPr id="4" name="Slide Number Placeholder 3">
            <a:extLst>
              <a:ext uri="{FF2B5EF4-FFF2-40B4-BE49-F238E27FC236}">
                <a16:creationId xmlns:a16="http://schemas.microsoft.com/office/drawing/2014/main" id="{8192877B-C2D0-345E-EF86-A8875E6F40A1}"/>
              </a:ext>
            </a:extLst>
          </p:cNvPr>
          <p:cNvSpPr>
            <a:spLocks noGrp="1"/>
          </p:cNvSpPr>
          <p:nvPr>
            <p:ph type="sldNum" sz="quarter" idx="12"/>
          </p:nvPr>
        </p:nvSpPr>
        <p:spPr/>
        <p:txBody>
          <a:bodyPr/>
          <a:lstStyle/>
          <a:p>
            <a:fld id="{C9D8FB56-1768-4191-8A17-09BD1168FD6B}" type="slidenum">
              <a:rPr lang="en-GB" smtClean="0"/>
              <a:t>10</a:t>
            </a:fld>
            <a:endParaRPr lang="en-GB"/>
          </a:p>
        </p:txBody>
      </p:sp>
      <p:pic>
        <p:nvPicPr>
          <p:cNvPr id="11" name="Picture 10" descr="A screenshot of a calculator">
            <a:extLst>
              <a:ext uri="{FF2B5EF4-FFF2-40B4-BE49-F238E27FC236}">
                <a16:creationId xmlns:a16="http://schemas.microsoft.com/office/drawing/2014/main" id="{FD8E5729-E814-92FD-999C-42199FE95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6" y="369966"/>
            <a:ext cx="5517158" cy="4387600"/>
          </a:xfrm>
          <a:prstGeom prst="rect">
            <a:avLst/>
          </a:prstGeom>
        </p:spPr>
      </p:pic>
      <p:pic>
        <p:nvPicPr>
          <p:cNvPr id="20" name="Picture 19" descr="A white sheet with black text and numbers">
            <a:extLst>
              <a:ext uri="{FF2B5EF4-FFF2-40B4-BE49-F238E27FC236}">
                <a16:creationId xmlns:a16="http://schemas.microsoft.com/office/drawing/2014/main" id="{3CEB8E1E-3445-1947-C749-2DB96DDC6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174" y="612171"/>
            <a:ext cx="5925377" cy="3867690"/>
          </a:xfrm>
          <a:prstGeom prst="rect">
            <a:avLst/>
          </a:prstGeom>
        </p:spPr>
      </p:pic>
      <p:sp>
        <p:nvSpPr>
          <p:cNvPr id="21" name="TextBox 20">
            <a:extLst>
              <a:ext uri="{FF2B5EF4-FFF2-40B4-BE49-F238E27FC236}">
                <a16:creationId xmlns:a16="http://schemas.microsoft.com/office/drawing/2014/main" id="{63990F10-708C-2B73-12EC-C1A77BB89EC6}"/>
              </a:ext>
            </a:extLst>
          </p:cNvPr>
          <p:cNvSpPr txBox="1"/>
          <p:nvPr/>
        </p:nvSpPr>
        <p:spPr>
          <a:xfrm>
            <a:off x="6191184" y="241872"/>
            <a:ext cx="4150099" cy="369332"/>
          </a:xfrm>
          <a:prstGeom prst="rect">
            <a:avLst/>
          </a:prstGeom>
          <a:noFill/>
        </p:spPr>
        <p:txBody>
          <a:bodyPr wrap="square">
            <a:spAutoFit/>
          </a:bodyPr>
          <a:lstStyle/>
          <a:p>
            <a:r>
              <a:rPr lang="de-AT" dirty="0"/>
              <a:t>Motor Specifications and Calculations </a:t>
            </a:r>
          </a:p>
        </p:txBody>
      </p:sp>
      <p:sp>
        <p:nvSpPr>
          <p:cNvPr id="22" name="TextBox 21">
            <a:extLst>
              <a:ext uri="{FF2B5EF4-FFF2-40B4-BE49-F238E27FC236}">
                <a16:creationId xmlns:a16="http://schemas.microsoft.com/office/drawing/2014/main" id="{AE00E1EC-5378-4521-7247-497E44DAF3C0}"/>
              </a:ext>
            </a:extLst>
          </p:cNvPr>
          <p:cNvSpPr txBox="1"/>
          <p:nvPr/>
        </p:nvSpPr>
        <p:spPr>
          <a:xfrm>
            <a:off x="4216170" y="4414020"/>
            <a:ext cx="2310561" cy="369332"/>
          </a:xfrm>
          <a:prstGeom prst="rect">
            <a:avLst/>
          </a:prstGeom>
          <a:noFill/>
        </p:spPr>
        <p:txBody>
          <a:bodyPr wrap="square">
            <a:spAutoFit/>
          </a:bodyPr>
          <a:lstStyle/>
          <a:p>
            <a:r>
              <a:rPr lang="de-AT" dirty="0"/>
              <a:t>Weight of the robot</a:t>
            </a:r>
          </a:p>
        </p:txBody>
      </p:sp>
      <p:sp>
        <p:nvSpPr>
          <p:cNvPr id="23" name="TextBox 22">
            <a:extLst>
              <a:ext uri="{FF2B5EF4-FFF2-40B4-BE49-F238E27FC236}">
                <a16:creationId xmlns:a16="http://schemas.microsoft.com/office/drawing/2014/main" id="{0A8F3869-D7C5-5FB5-C7F2-BA0C7E851574}"/>
              </a:ext>
            </a:extLst>
          </p:cNvPr>
          <p:cNvSpPr txBox="1"/>
          <p:nvPr/>
        </p:nvSpPr>
        <p:spPr>
          <a:xfrm>
            <a:off x="4242906" y="4683086"/>
            <a:ext cx="2310561" cy="1754326"/>
          </a:xfrm>
          <a:prstGeom prst="rect">
            <a:avLst/>
          </a:prstGeom>
          <a:noFill/>
        </p:spPr>
        <p:txBody>
          <a:bodyPr wrap="square">
            <a:spAutoFit/>
          </a:bodyPr>
          <a:lstStyle/>
          <a:p>
            <a:r>
              <a:rPr lang="de-DE" sz="1200" dirty="0"/>
              <a:t>Motors(x4) – 440g</a:t>
            </a:r>
          </a:p>
          <a:p>
            <a:r>
              <a:rPr lang="de-DE" sz="1200" dirty="0"/>
              <a:t>Wheels(x4) – 1276g</a:t>
            </a:r>
          </a:p>
          <a:p>
            <a:r>
              <a:rPr lang="de-DE" sz="1200" dirty="0"/>
              <a:t>Battery      - 1046g</a:t>
            </a:r>
          </a:p>
          <a:p>
            <a:r>
              <a:rPr lang="de-DE" sz="1200" dirty="0"/>
              <a:t>Chassis      - 500g</a:t>
            </a:r>
          </a:p>
          <a:p>
            <a:r>
              <a:rPr lang="de-DE" sz="1200" dirty="0"/>
              <a:t>Electronics – 300g</a:t>
            </a:r>
          </a:p>
          <a:p>
            <a:r>
              <a:rPr lang="de-DE" sz="1200" dirty="0"/>
              <a:t>wires and acessories – 200g</a:t>
            </a:r>
          </a:p>
          <a:p>
            <a:r>
              <a:rPr lang="de-DE" sz="1200" dirty="0"/>
              <a:t>PCB + Casing – 200g</a:t>
            </a:r>
          </a:p>
          <a:p>
            <a:r>
              <a:rPr lang="de-DE" sz="1200" b="1" dirty="0"/>
              <a:t>Total weight = 3962g</a:t>
            </a:r>
          </a:p>
          <a:p>
            <a:endParaRPr lang="de-DE" sz="1200" dirty="0"/>
          </a:p>
        </p:txBody>
      </p:sp>
    </p:spTree>
    <p:extLst>
      <p:ext uri="{BB962C8B-B14F-4D97-AF65-F5344CB8AC3E}">
        <p14:creationId xmlns:p14="http://schemas.microsoft.com/office/powerpoint/2010/main" val="29001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FD1D9-18AF-EDB6-2546-0658B688F2D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E432C7B-0948-57F4-DDEA-8276EE3BB1EA}"/>
              </a:ext>
            </a:extLst>
          </p:cNvPr>
          <p:cNvSpPr>
            <a:spLocks noGrp="1"/>
          </p:cNvSpPr>
          <p:nvPr>
            <p:ph type="title"/>
          </p:nvPr>
        </p:nvSpPr>
        <p:spPr>
          <a:xfrm>
            <a:off x="85015" y="211196"/>
            <a:ext cx="2456054" cy="388858"/>
          </a:xfrm>
        </p:spPr>
        <p:txBody>
          <a:bodyPr>
            <a:noAutofit/>
          </a:bodyPr>
          <a:lstStyle/>
          <a:p>
            <a:r>
              <a:rPr lang="en-GB" sz="3600" dirty="0"/>
              <a:t>Motors</a:t>
            </a:r>
          </a:p>
        </p:txBody>
      </p:sp>
      <p:sp>
        <p:nvSpPr>
          <p:cNvPr id="2" name="Date Placeholder 1">
            <a:extLst>
              <a:ext uri="{FF2B5EF4-FFF2-40B4-BE49-F238E27FC236}">
                <a16:creationId xmlns:a16="http://schemas.microsoft.com/office/drawing/2014/main" id="{B93424F0-3AA3-3A16-FAD0-A0FC4DFC41A3}"/>
              </a:ext>
            </a:extLst>
          </p:cNvPr>
          <p:cNvSpPr>
            <a:spLocks noGrp="1"/>
          </p:cNvSpPr>
          <p:nvPr>
            <p:ph type="dt" sz="half" idx="10"/>
          </p:nvPr>
        </p:nvSpPr>
        <p:spPr/>
        <p:txBody>
          <a:bodyPr/>
          <a:lstStyle/>
          <a:p>
            <a:fld id="{BB0CFB9A-9336-44DA-BE91-89E6F82EB878}" type="datetime1">
              <a:rPr lang="en-GB" smtClean="0"/>
              <a:t>20/06/2025</a:t>
            </a:fld>
            <a:endParaRPr lang="en-GB"/>
          </a:p>
        </p:txBody>
      </p:sp>
      <p:sp>
        <p:nvSpPr>
          <p:cNvPr id="4" name="Slide Number Placeholder 3">
            <a:extLst>
              <a:ext uri="{FF2B5EF4-FFF2-40B4-BE49-F238E27FC236}">
                <a16:creationId xmlns:a16="http://schemas.microsoft.com/office/drawing/2014/main" id="{C951C36E-534F-EFFC-15D9-395695FC94BC}"/>
              </a:ext>
            </a:extLst>
          </p:cNvPr>
          <p:cNvSpPr>
            <a:spLocks noGrp="1"/>
          </p:cNvSpPr>
          <p:nvPr>
            <p:ph type="sldNum" sz="quarter" idx="12"/>
          </p:nvPr>
        </p:nvSpPr>
        <p:spPr/>
        <p:txBody>
          <a:bodyPr/>
          <a:lstStyle/>
          <a:p>
            <a:fld id="{C9D8FB56-1768-4191-8A17-09BD1168FD6B}" type="slidenum">
              <a:rPr lang="en-GB" smtClean="0"/>
              <a:t>11</a:t>
            </a:fld>
            <a:endParaRPr lang="en-GB"/>
          </a:p>
        </p:txBody>
      </p:sp>
      <p:pic>
        <p:nvPicPr>
          <p:cNvPr id="20" name="Picture 19" descr="A small round device with wires">
            <a:extLst>
              <a:ext uri="{FF2B5EF4-FFF2-40B4-BE49-F238E27FC236}">
                <a16:creationId xmlns:a16="http://schemas.microsoft.com/office/drawing/2014/main" id="{83ECD9B1-9B6B-B7E3-8185-F120F7EF31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821" y="1043731"/>
            <a:ext cx="2482307" cy="2190636"/>
          </a:xfrm>
          <a:prstGeom prst="rect">
            <a:avLst/>
          </a:prstGeom>
        </p:spPr>
      </p:pic>
      <p:pic>
        <p:nvPicPr>
          <p:cNvPr id="22" name="Picture 21" descr="A small electric motor with wires">
            <a:extLst>
              <a:ext uri="{FF2B5EF4-FFF2-40B4-BE49-F238E27FC236}">
                <a16:creationId xmlns:a16="http://schemas.microsoft.com/office/drawing/2014/main" id="{E50A78D5-5766-2880-2AE5-A772100C3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38" y="1034911"/>
            <a:ext cx="2266174" cy="2190635"/>
          </a:xfrm>
          <a:prstGeom prst="rect">
            <a:avLst/>
          </a:prstGeom>
        </p:spPr>
      </p:pic>
      <p:pic>
        <p:nvPicPr>
          <p:cNvPr id="24" name="Picture 23">
            <a:extLst>
              <a:ext uri="{FF2B5EF4-FFF2-40B4-BE49-F238E27FC236}">
                <a16:creationId xmlns:a16="http://schemas.microsoft.com/office/drawing/2014/main" id="{3C4C1E31-1388-226B-473F-AF1F9DEDF69B}"/>
              </a:ext>
            </a:extLst>
          </p:cNvPr>
          <p:cNvPicPr>
            <a:picLocks noChangeAspect="1"/>
          </p:cNvPicPr>
          <p:nvPr/>
        </p:nvPicPr>
        <p:blipFill>
          <a:blip r:embed="rId4"/>
          <a:stretch>
            <a:fillRect/>
          </a:stretch>
        </p:blipFill>
        <p:spPr>
          <a:xfrm>
            <a:off x="158068" y="3829267"/>
            <a:ext cx="2801814" cy="1993822"/>
          </a:xfrm>
          <a:prstGeom prst="rect">
            <a:avLst/>
          </a:prstGeom>
        </p:spPr>
      </p:pic>
      <p:pic>
        <p:nvPicPr>
          <p:cNvPr id="26" name="Picture 25">
            <a:extLst>
              <a:ext uri="{FF2B5EF4-FFF2-40B4-BE49-F238E27FC236}">
                <a16:creationId xmlns:a16="http://schemas.microsoft.com/office/drawing/2014/main" id="{316136B9-5F44-C629-F475-8BD707126735}"/>
              </a:ext>
            </a:extLst>
          </p:cNvPr>
          <p:cNvPicPr>
            <a:picLocks noChangeAspect="1"/>
          </p:cNvPicPr>
          <p:nvPr/>
        </p:nvPicPr>
        <p:blipFill>
          <a:blip r:embed="rId5"/>
          <a:stretch>
            <a:fillRect/>
          </a:stretch>
        </p:blipFill>
        <p:spPr>
          <a:xfrm>
            <a:off x="3166049" y="3331644"/>
            <a:ext cx="4353533" cy="1724266"/>
          </a:xfrm>
          <a:prstGeom prst="rect">
            <a:avLst/>
          </a:prstGeom>
        </p:spPr>
      </p:pic>
      <p:sp>
        <p:nvSpPr>
          <p:cNvPr id="28" name="TextBox 27">
            <a:extLst>
              <a:ext uri="{FF2B5EF4-FFF2-40B4-BE49-F238E27FC236}">
                <a16:creationId xmlns:a16="http://schemas.microsoft.com/office/drawing/2014/main" id="{B1143402-68AD-7C2F-F7B6-F45064F9C955}"/>
              </a:ext>
            </a:extLst>
          </p:cNvPr>
          <p:cNvSpPr txBox="1"/>
          <p:nvPr/>
        </p:nvSpPr>
        <p:spPr>
          <a:xfrm>
            <a:off x="5928542" y="5536766"/>
            <a:ext cx="6099048" cy="646331"/>
          </a:xfrm>
          <a:prstGeom prst="rect">
            <a:avLst/>
          </a:prstGeom>
          <a:noFill/>
        </p:spPr>
        <p:txBody>
          <a:bodyPr wrap="square">
            <a:spAutoFit/>
          </a:bodyPr>
          <a:lstStyle/>
          <a:p>
            <a:pPr algn="ctr"/>
            <a:r>
              <a:rPr lang="de-AT" dirty="0"/>
              <a:t>https://www.pololu.com/file/0J1736/pololu-37d-metal-gearmotors-rev-1-2.pdf</a:t>
            </a:r>
          </a:p>
        </p:txBody>
      </p:sp>
      <p:pic>
        <p:nvPicPr>
          <p:cNvPr id="17" name="Picture 16" descr="Several small metal motors">
            <a:extLst>
              <a:ext uri="{FF2B5EF4-FFF2-40B4-BE49-F238E27FC236}">
                <a16:creationId xmlns:a16="http://schemas.microsoft.com/office/drawing/2014/main" id="{2CF380E2-C653-2179-DA7C-CC8D98C498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4731" y="19121"/>
            <a:ext cx="4669000" cy="3894724"/>
          </a:xfrm>
          <a:prstGeom prst="rect">
            <a:avLst/>
          </a:prstGeom>
        </p:spPr>
      </p:pic>
      <p:pic>
        <p:nvPicPr>
          <p:cNvPr id="30" name="Picture 29">
            <a:extLst>
              <a:ext uri="{FF2B5EF4-FFF2-40B4-BE49-F238E27FC236}">
                <a16:creationId xmlns:a16="http://schemas.microsoft.com/office/drawing/2014/main" id="{5D842B6E-7DB7-761C-B2A4-F3B436EF29E6}"/>
              </a:ext>
            </a:extLst>
          </p:cNvPr>
          <p:cNvPicPr>
            <a:picLocks noChangeAspect="1"/>
          </p:cNvPicPr>
          <p:nvPr/>
        </p:nvPicPr>
        <p:blipFill>
          <a:blip r:embed="rId7"/>
          <a:stretch>
            <a:fillRect/>
          </a:stretch>
        </p:blipFill>
        <p:spPr>
          <a:xfrm>
            <a:off x="6104243" y="5005237"/>
            <a:ext cx="5772956" cy="504895"/>
          </a:xfrm>
          <a:prstGeom prst="rect">
            <a:avLst/>
          </a:prstGeom>
        </p:spPr>
      </p:pic>
    </p:spTree>
    <p:extLst>
      <p:ext uri="{BB962C8B-B14F-4D97-AF65-F5344CB8AC3E}">
        <p14:creationId xmlns:p14="http://schemas.microsoft.com/office/powerpoint/2010/main" val="2168874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68FE34-26A2-4FA3-BCF1-37E2321CA853}"/>
              </a:ext>
            </a:extLst>
          </p:cNvPr>
          <p:cNvSpPr>
            <a:spLocks noGrp="1"/>
          </p:cNvSpPr>
          <p:nvPr>
            <p:ph type="title"/>
          </p:nvPr>
        </p:nvSpPr>
        <p:spPr>
          <a:xfrm>
            <a:off x="121871" y="266884"/>
            <a:ext cx="11138096" cy="852967"/>
          </a:xfrm>
        </p:spPr>
        <p:txBody>
          <a:bodyPr/>
          <a:lstStyle/>
          <a:p>
            <a:r>
              <a:rPr lang="en-GB" dirty="0"/>
              <a:t>Other important parts</a:t>
            </a:r>
          </a:p>
        </p:txBody>
      </p:sp>
      <p:sp>
        <p:nvSpPr>
          <p:cNvPr id="2" name="Date Placeholder 1">
            <a:extLst>
              <a:ext uri="{FF2B5EF4-FFF2-40B4-BE49-F238E27FC236}">
                <a16:creationId xmlns:a16="http://schemas.microsoft.com/office/drawing/2014/main" id="{53553B85-52DB-4970-B74D-B4EB1A91AAAB}"/>
              </a:ext>
            </a:extLst>
          </p:cNvPr>
          <p:cNvSpPr>
            <a:spLocks noGrp="1"/>
          </p:cNvSpPr>
          <p:nvPr>
            <p:ph type="dt" sz="half" idx="10"/>
          </p:nvPr>
        </p:nvSpPr>
        <p:spPr/>
        <p:txBody>
          <a:bodyPr/>
          <a:lstStyle/>
          <a:p>
            <a:fld id="{CF3B91FB-F4CC-4A92-9D4D-F882AD9ACAA8}" type="datetime1">
              <a:rPr lang="en-GB" smtClean="0"/>
              <a:t>19/06/2025</a:t>
            </a:fld>
            <a:endParaRPr lang="en-GB"/>
          </a:p>
        </p:txBody>
      </p:sp>
      <p:sp>
        <p:nvSpPr>
          <p:cNvPr id="4" name="Slide Number Placeholder 3">
            <a:extLst>
              <a:ext uri="{FF2B5EF4-FFF2-40B4-BE49-F238E27FC236}">
                <a16:creationId xmlns:a16="http://schemas.microsoft.com/office/drawing/2014/main" id="{18A8B41D-6CEB-4BF7-B01B-A2F5F8888903}"/>
              </a:ext>
            </a:extLst>
          </p:cNvPr>
          <p:cNvSpPr>
            <a:spLocks noGrp="1"/>
          </p:cNvSpPr>
          <p:nvPr>
            <p:ph type="sldNum" sz="quarter" idx="12"/>
          </p:nvPr>
        </p:nvSpPr>
        <p:spPr/>
        <p:txBody>
          <a:bodyPr/>
          <a:lstStyle/>
          <a:p>
            <a:fld id="{C9D8FB56-1768-4191-8A17-09BD1168FD6B}" type="slidenum">
              <a:rPr lang="en-GB" smtClean="0"/>
              <a:t>12</a:t>
            </a:fld>
            <a:endParaRPr lang="en-GB"/>
          </a:p>
        </p:txBody>
      </p:sp>
      <p:pic>
        <p:nvPicPr>
          <p:cNvPr id="7" name="Picture 6" descr="A blue and silver device with round holes&#10;&#10;AI-generated content may be incorrect.">
            <a:extLst>
              <a:ext uri="{FF2B5EF4-FFF2-40B4-BE49-F238E27FC236}">
                <a16:creationId xmlns:a16="http://schemas.microsoft.com/office/drawing/2014/main" id="{3DFC7665-6043-F4CF-1C23-3CB5AC3FCDEE}"/>
              </a:ext>
            </a:extLst>
          </p:cNvPr>
          <p:cNvPicPr>
            <a:picLocks noChangeAspect="1"/>
          </p:cNvPicPr>
          <p:nvPr/>
        </p:nvPicPr>
        <p:blipFill>
          <a:blip r:embed="rId2">
            <a:extLst>
              <a:ext uri="{28A0092B-C50C-407E-A947-70E740481C1C}">
                <a14:useLocalDpi xmlns:a14="http://schemas.microsoft.com/office/drawing/2010/main" val="0"/>
              </a:ext>
            </a:extLst>
          </a:blip>
          <a:srcRect l="22083" t="12052" r="4070" b="26795"/>
          <a:stretch/>
        </p:blipFill>
        <p:spPr>
          <a:xfrm>
            <a:off x="509954" y="1350410"/>
            <a:ext cx="2171700" cy="1348829"/>
          </a:xfrm>
          <a:prstGeom prst="rect">
            <a:avLst/>
          </a:prstGeom>
        </p:spPr>
      </p:pic>
      <p:pic>
        <p:nvPicPr>
          <p:cNvPr id="14" name="Picture 13" descr="A blue electronic device with black and white buttons&#10;&#10;AI-generated content may be incorrect.">
            <a:extLst>
              <a:ext uri="{FF2B5EF4-FFF2-40B4-BE49-F238E27FC236}">
                <a16:creationId xmlns:a16="http://schemas.microsoft.com/office/drawing/2014/main" id="{0D3BF4F0-0BE6-014E-0248-208EDBF81E95}"/>
              </a:ext>
            </a:extLst>
          </p:cNvPr>
          <p:cNvPicPr>
            <a:picLocks noChangeAspect="1"/>
          </p:cNvPicPr>
          <p:nvPr/>
        </p:nvPicPr>
        <p:blipFill>
          <a:blip r:embed="rId3">
            <a:extLst>
              <a:ext uri="{28A0092B-C50C-407E-A947-70E740481C1C}">
                <a14:useLocalDpi xmlns:a14="http://schemas.microsoft.com/office/drawing/2010/main" val="0"/>
              </a:ext>
            </a:extLst>
          </a:blip>
          <a:srcRect l="8076" t="26795" r="11010" b="26154"/>
          <a:stretch/>
        </p:blipFill>
        <p:spPr>
          <a:xfrm>
            <a:off x="5002823" y="1268685"/>
            <a:ext cx="4623365" cy="1512277"/>
          </a:xfrm>
          <a:prstGeom prst="rect">
            <a:avLst/>
          </a:prstGeom>
        </p:spPr>
      </p:pic>
      <p:sp>
        <p:nvSpPr>
          <p:cNvPr id="16" name="TextBox 15">
            <a:extLst>
              <a:ext uri="{FF2B5EF4-FFF2-40B4-BE49-F238E27FC236}">
                <a16:creationId xmlns:a16="http://schemas.microsoft.com/office/drawing/2014/main" id="{B8BA2C70-56AA-47AB-D6E1-78B4206F6E34}"/>
              </a:ext>
            </a:extLst>
          </p:cNvPr>
          <p:cNvSpPr txBox="1"/>
          <p:nvPr/>
        </p:nvSpPr>
        <p:spPr>
          <a:xfrm>
            <a:off x="6588455" y="929665"/>
            <a:ext cx="1104596" cy="369332"/>
          </a:xfrm>
          <a:prstGeom prst="rect">
            <a:avLst/>
          </a:prstGeom>
          <a:noFill/>
        </p:spPr>
        <p:txBody>
          <a:bodyPr wrap="square">
            <a:spAutoFit/>
          </a:bodyPr>
          <a:lstStyle/>
          <a:p>
            <a:r>
              <a:rPr lang="de-AT" dirty="0"/>
              <a:t>ir-sensor</a:t>
            </a:r>
          </a:p>
        </p:txBody>
      </p:sp>
      <p:sp>
        <p:nvSpPr>
          <p:cNvPr id="18" name="TextBox 17">
            <a:extLst>
              <a:ext uri="{FF2B5EF4-FFF2-40B4-BE49-F238E27FC236}">
                <a16:creationId xmlns:a16="http://schemas.microsoft.com/office/drawing/2014/main" id="{21CC314C-4C85-0DFA-DCCC-8F5444992DC7}"/>
              </a:ext>
            </a:extLst>
          </p:cNvPr>
          <p:cNvSpPr txBox="1"/>
          <p:nvPr/>
        </p:nvSpPr>
        <p:spPr>
          <a:xfrm>
            <a:off x="1091373" y="981078"/>
            <a:ext cx="1008862" cy="369332"/>
          </a:xfrm>
          <a:prstGeom prst="rect">
            <a:avLst/>
          </a:prstGeom>
          <a:noFill/>
        </p:spPr>
        <p:txBody>
          <a:bodyPr wrap="square">
            <a:spAutoFit/>
          </a:bodyPr>
          <a:lstStyle/>
          <a:p>
            <a:r>
              <a:rPr lang="de-AT" dirty="0"/>
              <a:t>hc-sr04</a:t>
            </a:r>
          </a:p>
        </p:txBody>
      </p:sp>
      <p:pic>
        <p:nvPicPr>
          <p:cNvPr id="20" name="Picture 19" descr="A black plastic object with a white label&#10;&#10;AI-generated content may be incorrect.">
            <a:extLst>
              <a:ext uri="{FF2B5EF4-FFF2-40B4-BE49-F238E27FC236}">
                <a16:creationId xmlns:a16="http://schemas.microsoft.com/office/drawing/2014/main" id="{2F319FE0-6573-4A52-D381-7C86272AC295}"/>
              </a:ext>
            </a:extLst>
          </p:cNvPr>
          <p:cNvPicPr>
            <a:picLocks noChangeAspect="1"/>
          </p:cNvPicPr>
          <p:nvPr/>
        </p:nvPicPr>
        <p:blipFill>
          <a:blip r:embed="rId4">
            <a:extLst>
              <a:ext uri="{28A0092B-C50C-407E-A947-70E740481C1C}">
                <a14:useLocalDpi xmlns:a14="http://schemas.microsoft.com/office/drawing/2010/main" val="0"/>
              </a:ext>
            </a:extLst>
          </a:blip>
          <a:srcRect l="12690" t="5730" r="8725" b="5455"/>
          <a:stretch/>
        </p:blipFill>
        <p:spPr>
          <a:xfrm>
            <a:off x="6953936" y="3497433"/>
            <a:ext cx="3119655" cy="2091882"/>
          </a:xfrm>
          <a:prstGeom prst="rect">
            <a:avLst/>
          </a:prstGeom>
        </p:spPr>
      </p:pic>
      <p:sp>
        <p:nvSpPr>
          <p:cNvPr id="22" name="TextBox 21">
            <a:extLst>
              <a:ext uri="{FF2B5EF4-FFF2-40B4-BE49-F238E27FC236}">
                <a16:creationId xmlns:a16="http://schemas.microsoft.com/office/drawing/2014/main" id="{E78288A3-F7BA-67F4-999C-29E8F11C7C54}"/>
              </a:ext>
            </a:extLst>
          </p:cNvPr>
          <p:cNvSpPr txBox="1"/>
          <p:nvPr/>
        </p:nvSpPr>
        <p:spPr>
          <a:xfrm>
            <a:off x="7001376" y="3234382"/>
            <a:ext cx="986191" cy="369332"/>
          </a:xfrm>
          <a:prstGeom prst="rect">
            <a:avLst/>
          </a:prstGeom>
          <a:noFill/>
        </p:spPr>
        <p:txBody>
          <a:bodyPr wrap="square">
            <a:spAutoFit/>
          </a:bodyPr>
          <a:lstStyle/>
          <a:p>
            <a:r>
              <a:rPr lang="de-AT" dirty="0"/>
              <a:t>speaker</a:t>
            </a:r>
          </a:p>
        </p:txBody>
      </p:sp>
      <p:pic>
        <p:nvPicPr>
          <p:cNvPr id="24" name="Picture 23" descr="A black electronic board with many connectors&#10;&#10;AI-generated content may be incorrect.">
            <a:extLst>
              <a:ext uri="{FF2B5EF4-FFF2-40B4-BE49-F238E27FC236}">
                <a16:creationId xmlns:a16="http://schemas.microsoft.com/office/drawing/2014/main" id="{7837ECFF-C198-1B1E-9CB2-A2AC2133D34A}"/>
              </a:ext>
            </a:extLst>
          </p:cNvPr>
          <p:cNvPicPr>
            <a:picLocks noChangeAspect="1"/>
          </p:cNvPicPr>
          <p:nvPr/>
        </p:nvPicPr>
        <p:blipFill>
          <a:blip r:embed="rId5">
            <a:extLst>
              <a:ext uri="{28A0092B-C50C-407E-A947-70E740481C1C}">
                <a14:useLocalDpi xmlns:a14="http://schemas.microsoft.com/office/drawing/2010/main" val="0"/>
              </a:ext>
            </a:extLst>
          </a:blip>
          <a:srcRect l="23058" t="25540" r="23264" b="22320"/>
          <a:stretch/>
        </p:blipFill>
        <p:spPr>
          <a:xfrm>
            <a:off x="1049671" y="3947166"/>
            <a:ext cx="3522433" cy="1718160"/>
          </a:xfrm>
          <a:prstGeom prst="rect">
            <a:avLst/>
          </a:prstGeom>
        </p:spPr>
      </p:pic>
      <p:sp>
        <p:nvSpPr>
          <p:cNvPr id="25" name="TextBox 24">
            <a:extLst>
              <a:ext uri="{FF2B5EF4-FFF2-40B4-BE49-F238E27FC236}">
                <a16:creationId xmlns:a16="http://schemas.microsoft.com/office/drawing/2014/main" id="{45D5BC9A-D29C-94DD-975A-0709CC07EA79}"/>
              </a:ext>
            </a:extLst>
          </p:cNvPr>
          <p:cNvSpPr txBox="1"/>
          <p:nvPr/>
        </p:nvSpPr>
        <p:spPr>
          <a:xfrm>
            <a:off x="1470710" y="3429000"/>
            <a:ext cx="2680354" cy="369332"/>
          </a:xfrm>
          <a:prstGeom prst="rect">
            <a:avLst/>
          </a:prstGeom>
          <a:noFill/>
        </p:spPr>
        <p:txBody>
          <a:bodyPr wrap="square">
            <a:spAutoFit/>
          </a:bodyPr>
          <a:lstStyle/>
          <a:p>
            <a:r>
              <a:rPr lang="de-DE" dirty="0"/>
              <a:t>B</a:t>
            </a:r>
            <a:r>
              <a:rPr lang="de-AT" dirty="0"/>
              <a:t>oard for rapsbery pie</a:t>
            </a:r>
          </a:p>
        </p:txBody>
      </p:sp>
    </p:spTree>
    <p:extLst>
      <p:ext uri="{BB962C8B-B14F-4D97-AF65-F5344CB8AC3E}">
        <p14:creationId xmlns:p14="http://schemas.microsoft.com/office/powerpoint/2010/main" val="1829040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248E-EB60-D578-818D-BCE753676D9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A88F2C4-F72B-0B2E-92F4-568AC6E296CF}"/>
              </a:ext>
            </a:extLst>
          </p:cNvPr>
          <p:cNvSpPr>
            <a:spLocks noGrp="1"/>
          </p:cNvSpPr>
          <p:nvPr>
            <p:ph type="dt" sz="half" idx="10"/>
          </p:nvPr>
        </p:nvSpPr>
        <p:spPr/>
        <p:txBody>
          <a:bodyPr/>
          <a:lstStyle/>
          <a:p>
            <a:fld id="{CF3B91FB-F4CC-4A92-9D4D-F882AD9ACAA8}" type="datetime1">
              <a:rPr lang="en-GB" smtClean="0"/>
              <a:t>20/06/2025</a:t>
            </a:fld>
            <a:endParaRPr lang="en-GB"/>
          </a:p>
        </p:txBody>
      </p:sp>
      <p:sp>
        <p:nvSpPr>
          <p:cNvPr id="4" name="Slide Number Placeholder 3">
            <a:extLst>
              <a:ext uri="{FF2B5EF4-FFF2-40B4-BE49-F238E27FC236}">
                <a16:creationId xmlns:a16="http://schemas.microsoft.com/office/drawing/2014/main" id="{36C30438-CF19-7525-34FE-9CE76D2EE9E6}"/>
              </a:ext>
            </a:extLst>
          </p:cNvPr>
          <p:cNvSpPr>
            <a:spLocks noGrp="1"/>
          </p:cNvSpPr>
          <p:nvPr>
            <p:ph type="sldNum" sz="quarter" idx="12"/>
          </p:nvPr>
        </p:nvSpPr>
        <p:spPr/>
        <p:txBody>
          <a:bodyPr/>
          <a:lstStyle/>
          <a:p>
            <a:fld id="{C9D8FB56-1768-4191-8A17-09BD1168FD6B}" type="slidenum">
              <a:rPr lang="en-GB" smtClean="0"/>
              <a:t>13</a:t>
            </a:fld>
            <a:endParaRPr lang="en-GB"/>
          </a:p>
        </p:txBody>
      </p:sp>
      <p:sp>
        <p:nvSpPr>
          <p:cNvPr id="6" name="Title 5">
            <a:extLst>
              <a:ext uri="{FF2B5EF4-FFF2-40B4-BE49-F238E27FC236}">
                <a16:creationId xmlns:a16="http://schemas.microsoft.com/office/drawing/2014/main" id="{B4700C97-558C-B346-C32D-E50F10AD02D9}"/>
              </a:ext>
            </a:extLst>
          </p:cNvPr>
          <p:cNvSpPr>
            <a:spLocks noGrp="1"/>
          </p:cNvSpPr>
          <p:nvPr>
            <p:ph type="title"/>
          </p:nvPr>
        </p:nvSpPr>
        <p:spPr>
          <a:xfrm>
            <a:off x="839788" y="365125"/>
            <a:ext cx="10515600" cy="499399"/>
          </a:xfrm>
        </p:spPr>
        <p:txBody>
          <a:bodyPr>
            <a:normAutofit fontScale="90000"/>
          </a:bodyPr>
          <a:lstStyle/>
          <a:p>
            <a:r>
              <a:rPr lang="de-DE" sz="2800" dirty="0"/>
              <a:t>Other parts</a:t>
            </a:r>
            <a:endParaRPr lang="de-AT" sz="2800" dirty="0"/>
          </a:p>
        </p:txBody>
      </p:sp>
      <p:pic>
        <p:nvPicPr>
          <p:cNvPr id="11" name="Picture 10">
            <a:extLst>
              <a:ext uri="{FF2B5EF4-FFF2-40B4-BE49-F238E27FC236}">
                <a16:creationId xmlns:a16="http://schemas.microsoft.com/office/drawing/2014/main" id="{0DF0EC0C-F777-758D-46CE-5D38255734A8}"/>
              </a:ext>
            </a:extLst>
          </p:cNvPr>
          <p:cNvPicPr>
            <a:picLocks noChangeAspect="1"/>
          </p:cNvPicPr>
          <p:nvPr/>
        </p:nvPicPr>
        <p:blipFill>
          <a:blip r:embed="rId2"/>
          <a:stretch>
            <a:fillRect/>
          </a:stretch>
        </p:blipFill>
        <p:spPr>
          <a:xfrm>
            <a:off x="4262535" y="1937216"/>
            <a:ext cx="2562806" cy="2525218"/>
          </a:xfrm>
          <a:prstGeom prst="rect">
            <a:avLst/>
          </a:prstGeom>
        </p:spPr>
      </p:pic>
      <p:pic>
        <p:nvPicPr>
          <p:cNvPr id="13" name="Picture 12">
            <a:extLst>
              <a:ext uri="{FF2B5EF4-FFF2-40B4-BE49-F238E27FC236}">
                <a16:creationId xmlns:a16="http://schemas.microsoft.com/office/drawing/2014/main" id="{E5555211-80B8-BBFB-2E03-BDDC628E819B}"/>
              </a:ext>
            </a:extLst>
          </p:cNvPr>
          <p:cNvPicPr>
            <a:picLocks noChangeAspect="1"/>
          </p:cNvPicPr>
          <p:nvPr/>
        </p:nvPicPr>
        <p:blipFill>
          <a:blip r:embed="rId3"/>
          <a:stretch>
            <a:fillRect/>
          </a:stretch>
        </p:blipFill>
        <p:spPr>
          <a:xfrm>
            <a:off x="7698403" y="605863"/>
            <a:ext cx="2899581" cy="1820827"/>
          </a:xfrm>
          <a:prstGeom prst="rect">
            <a:avLst/>
          </a:prstGeom>
        </p:spPr>
      </p:pic>
      <p:sp>
        <p:nvSpPr>
          <p:cNvPr id="15" name="TextBox 14">
            <a:extLst>
              <a:ext uri="{FF2B5EF4-FFF2-40B4-BE49-F238E27FC236}">
                <a16:creationId xmlns:a16="http://schemas.microsoft.com/office/drawing/2014/main" id="{F8163A32-8493-970B-FFCD-ADE7911B41BE}"/>
              </a:ext>
            </a:extLst>
          </p:cNvPr>
          <p:cNvSpPr txBox="1"/>
          <p:nvPr/>
        </p:nvSpPr>
        <p:spPr>
          <a:xfrm>
            <a:off x="7606373" y="2519006"/>
            <a:ext cx="4345607" cy="2041585"/>
          </a:xfrm>
          <a:prstGeom prst="rect">
            <a:avLst/>
          </a:prstGeom>
          <a:noFill/>
        </p:spPr>
        <p:txBody>
          <a:bodyPr wrap="square" rtlCol="0">
            <a:spAutoFit/>
          </a:bodyPr>
          <a:lstStyle/>
          <a:p>
            <a:pPr algn="l">
              <a:spcAft>
                <a:spcPts val="375"/>
              </a:spcAft>
            </a:pPr>
            <a:r>
              <a:rPr lang="de-AT" sz="1000" dirty="0">
                <a:latin typeface="Roboto" panose="020F0502020204030204" pitchFamily="2" charset="0"/>
              </a:rPr>
              <a:t>SPECIFICATIONS</a:t>
            </a:r>
            <a:endParaRPr lang="de-AT" sz="1000" b="0" i="0" dirty="0">
              <a:effectLst/>
              <a:latin typeface="Roboto" panose="020F0502020204030204" pitchFamily="2" charset="0"/>
            </a:endParaRPr>
          </a:p>
          <a:p>
            <a:pPr algn="l">
              <a:spcAft>
                <a:spcPts val="375"/>
              </a:spcAft>
              <a:buFont typeface="Arial" panose="020B0604020202020204" pitchFamily="34" charset="0"/>
              <a:buChar char="•"/>
            </a:pPr>
            <a:r>
              <a:rPr lang="de-AT" sz="1000" dirty="0">
                <a:latin typeface="Roboto" panose="020F0502020204030204" pitchFamily="2" charset="0"/>
              </a:rPr>
              <a:t>B</a:t>
            </a:r>
            <a:r>
              <a:rPr lang="de-AT" sz="1000" b="0" i="0" dirty="0">
                <a:effectLst/>
                <a:latin typeface="Roboto" panose="020F0502020204030204" pitchFamily="2" charset="0"/>
              </a:rPr>
              <a:t>roadcom BCM2712 2.4GHz quad-core 64-bit Arm Cortex-A76 CPU, </a:t>
            </a:r>
          </a:p>
          <a:p>
            <a:pPr algn="l">
              <a:spcAft>
                <a:spcPts val="375"/>
              </a:spcAft>
              <a:buFont typeface="Arial" panose="020B0604020202020204" pitchFamily="34" charset="0"/>
              <a:buChar char="•"/>
            </a:pPr>
            <a:r>
              <a:rPr lang="de-AT" sz="1000" b="0" i="0" dirty="0">
                <a:effectLst/>
                <a:latin typeface="Roboto" panose="020F0502020204030204" pitchFamily="2" charset="0"/>
              </a:rPr>
              <a:t>with cryptography extensions, 512KB per-core L2 caches and a 2MB shared L3 cache</a:t>
            </a:r>
          </a:p>
          <a:p>
            <a:pPr algn="l">
              <a:spcAft>
                <a:spcPts val="375"/>
              </a:spcAft>
              <a:buFont typeface="Arial" panose="020B0604020202020204" pitchFamily="34" charset="0"/>
              <a:buChar char="•"/>
            </a:pPr>
            <a:r>
              <a:rPr lang="de-AT" sz="1000" b="0" i="0" dirty="0">
                <a:effectLst/>
                <a:latin typeface="Roboto" panose="020F0502020204030204" pitchFamily="2" charset="0"/>
              </a:rPr>
              <a:t>VideoCore VII GPU, supporting OpenGL ES 3.1, Vulkan 1.2</a:t>
            </a:r>
          </a:p>
          <a:p>
            <a:pPr algn="l">
              <a:spcAft>
                <a:spcPts val="375"/>
              </a:spcAft>
              <a:buFont typeface="Arial" panose="020B0604020202020204" pitchFamily="34" charset="0"/>
              <a:buChar char="•"/>
            </a:pPr>
            <a:r>
              <a:rPr lang="de-AT" sz="1000" b="0" i="0" dirty="0">
                <a:effectLst/>
                <a:latin typeface="Roboto" panose="020F0502020204030204" pitchFamily="2" charset="0"/>
              </a:rPr>
              <a:t>Dual 4Kp60 HDMI® display output with HDR support</a:t>
            </a:r>
          </a:p>
          <a:p>
            <a:pPr algn="l">
              <a:spcAft>
                <a:spcPts val="375"/>
              </a:spcAft>
              <a:buFont typeface="Arial" panose="020B0604020202020204" pitchFamily="34" charset="0"/>
              <a:buChar char="•"/>
            </a:pPr>
            <a:r>
              <a:rPr lang="de-AT" sz="1000" b="0" i="0" dirty="0">
                <a:effectLst/>
                <a:latin typeface="Roboto" panose="020F0502020204030204" pitchFamily="2" charset="0"/>
              </a:rPr>
              <a:t>4Kp60 HEVC decoder</a:t>
            </a:r>
          </a:p>
          <a:p>
            <a:pPr algn="l">
              <a:spcAft>
                <a:spcPts val="375"/>
              </a:spcAft>
              <a:buFont typeface="Arial" panose="020B0604020202020204" pitchFamily="34" charset="0"/>
              <a:buChar char="•"/>
            </a:pPr>
            <a:r>
              <a:rPr lang="de-AT" sz="1000" b="0" i="0" dirty="0">
                <a:effectLst/>
                <a:latin typeface="Roboto" panose="020F0502020204030204" pitchFamily="2" charset="0"/>
              </a:rPr>
              <a:t>LPDDR4X-4267 SDRAM (2GB, 4GB, 8GB, and 16GB)</a:t>
            </a:r>
          </a:p>
          <a:p>
            <a:pPr algn="l">
              <a:spcAft>
                <a:spcPts val="375"/>
              </a:spcAft>
              <a:buFont typeface="Arial" panose="020B0604020202020204" pitchFamily="34" charset="0"/>
              <a:buChar char="•"/>
            </a:pPr>
            <a:r>
              <a:rPr lang="de-AT" sz="1000" b="0" i="0" dirty="0">
                <a:effectLst/>
                <a:latin typeface="Roboto" panose="020F0502020204030204" pitchFamily="2" charset="0"/>
              </a:rPr>
              <a:t>Dual-band 802.11ac Wi-Fi®</a:t>
            </a:r>
          </a:p>
          <a:p>
            <a:endParaRPr lang="de-AT" sz="1000" dirty="0"/>
          </a:p>
        </p:txBody>
      </p:sp>
      <p:sp>
        <p:nvSpPr>
          <p:cNvPr id="19" name="TextBox 18">
            <a:extLst>
              <a:ext uri="{FF2B5EF4-FFF2-40B4-BE49-F238E27FC236}">
                <a16:creationId xmlns:a16="http://schemas.microsoft.com/office/drawing/2014/main" id="{C21B4142-CB01-8A33-5F75-C72B7D3BF0AB}"/>
              </a:ext>
            </a:extLst>
          </p:cNvPr>
          <p:cNvSpPr txBox="1"/>
          <p:nvPr/>
        </p:nvSpPr>
        <p:spPr>
          <a:xfrm>
            <a:off x="4041418" y="1383201"/>
            <a:ext cx="2899581" cy="646331"/>
          </a:xfrm>
          <a:prstGeom prst="rect">
            <a:avLst/>
          </a:prstGeom>
          <a:noFill/>
        </p:spPr>
        <p:txBody>
          <a:bodyPr wrap="square">
            <a:spAutoFit/>
          </a:bodyPr>
          <a:lstStyle/>
          <a:p>
            <a:pPr algn="ctr" fontAlgn="base"/>
            <a:r>
              <a:rPr lang="de-AT" b="1" u="none" strike="noStrike" dirty="0">
                <a:solidFill>
                  <a:srgbClr val="161616"/>
                </a:solidFill>
                <a:effectLst/>
                <a:latin typeface="inherit"/>
              </a:rPr>
              <a:t>H-Bridge Motor Driver, </a:t>
            </a:r>
          </a:p>
          <a:p>
            <a:pPr algn="ctr" fontAlgn="base"/>
            <a:r>
              <a:rPr lang="de-AT" b="1" u="none" strike="noStrike" dirty="0">
                <a:solidFill>
                  <a:srgbClr val="161616"/>
                </a:solidFill>
                <a:effectLst/>
                <a:latin typeface="inherit"/>
              </a:rPr>
              <a:t>Motor Control</a:t>
            </a:r>
            <a:endParaRPr lang="de-AT" b="1" u="none" strike="noStrike" dirty="0">
              <a:solidFill>
                <a:srgbClr val="161616"/>
              </a:solidFill>
              <a:effectLst/>
            </a:endParaRPr>
          </a:p>
        </p:txBody>
      </p:sp>
      <p:pic>
        <p:nvPicPr>
          <p:cNvPr id="23" name="Picture 22">
            <a:extLst>
              <a:ext uri="{FF2B5EF4-FFF2-40B4-BE49-F238E27FC236}">
                <a16:creationId xmlns:a16="http://schemas.microsoft.com/office/drawing/2014/main" id="{FEEBDC11-B84A-DF35-4352-70D3A66E88C3}"/>
              </a:ext>
            </a:extLst>
          </p:cNvPr>
          <p:cNvPicPr>
            <a:picLocks noChangeAspect="1"/>
          </p:cNvPicPr>
          <p:nvPr/>
        </p:nvPicPr>
        <p:blipFill>
          <a:blip r:embed="rId4"/>
          <a:stretch>
            <a:fillRect/>
          </a:stretch>
        </p:blipFill>
        <p:spPr>
          <a:xfrm>
            <a:off x="4262535" y="4462434"/>
            <a:ext cx="3190591" cy="1493341"/>
          </a:xfrm>
          <a:prstGeom prst="rect">
            <a:avLst/>
          </a:prstGeom>
        </p:spPr>
      </p:pic>
      <p:sp>
        <p:nvSpPr>
          <p:cNvPr id="29" name="TextBox 28">
            <a:extLst>
              <a:ext uri="{FF2B5EF4-FFF2-40B4-BE49-F238E27FC236}">
                <a16:creationId xmlns:a16="http://schemas.microsoft.com/office/drawing/2014/main" id="{92C7846C-934E-1A9A-F015-9CEB788DA9BC}"/>
              </a:ext>
            </a:extLst>
          </p:cNvPr>
          <p:cNvSpPr txBox="1"/>
          <p:nvPr/>
        </p:nvSpPr>
        <p:spPr>
          <a:xfrm>
            <a:off x="8441549" y="187825"/>
            <a:ext cx="3355413" cy="371985"/>
          </a:xfrm>
          <a:prstGeom prst="rect">
            <a:avLst/>
          </a:prstGeom>
          <a:noFill/>
        </p:spPr>
        <p:txBody>
          <a:bodyPr wrap="square">
            <a:spAutoFit/>
          </a:bodyPr>
          <a:lstStyle/>
          <a:p>
            <a:r>
              <a:rPr lang="de-AT" dirty="0"/>
              <a:t>Raspberrypi 5</a:t>
            </a:r>
          </a:p>
        </p:txBody>
      </p:sp>
      <p:pic>
        <p:nvPicPr>
          <p:cNvPr id="5" name="Picture 4" descr="A black battery with a white label">
            <a:extLst>
              <a:ext uri="{FF2B5EF4-FFF2-40B4-BE49-F238E27FC236}">
                <a16:creationId xmlns:a16="http://schemas.microsoft.com/office/drawing/2014/main" id="{82112DB4-6CC7-B4CF-251F-887BAD8A3E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602" y="1343491"/>
            <a:ext cx="3177031" cy="2048161"/>
          </a:xfrm>
          <a:prstGeom prst="rect">
            <a:avLst/>
          </a:prstGeom>
        </p:spPr>
      </p:pic>
      <p:pic>
        <p:nvPicPr>
          <p:cNvPr id="8" name="Picture 7" descr="A screenshot of a computer">
            <a:extLst>
              <a:ext uri="{FF2B5EF4-FFF2-40B4-BE49-F238E27FC236}">
                <a16:creationId xmlns:a16="http://schemas.microsoft.com/office/drawing/2014/main" id="{4318FADB-518E-B347-D45D-9E9D6683B1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568" y="3800214"/>
            <a:ext cx="2814813" cy="956177"/>
          </a:xfrm>
          <a:prstGeom prst="rect">
            <a:avLst/>
          </a:prstGeom>
        </p:spPr>
      </p:pic>
      <p:sp>
        <p:nvSpPr>
          <p:cNvPr id="10" name="TextBox 9">
            <a:extLst>
              <a:ext uri="{FF2B5EF4-FFF2-40B4-BE49-F238E27FC236}">
                <a16:creationId xmlns:a16="http://schemas.microsoft.com/office/drawing/2014/main" id="{5BBBD9D2-BF9D-FF66-EAC2-DE80C28B7123}"/>
              </a:ext>
            </a:extLst>
          </p:cNvPr>
          <p:cNvSpPr txBox="1"/>
          <p:nvPr/>
        </p:nvSpPr>
        <p:spPr>
          <a:xfrm>
            <a:off x="799332" y="903754"/>
            <a:ext cx="1213642" cy="369332"/>
          </a:xfrm>
          <a:prstGeom prst="rect">
            <a:avLst/>
          </a:prstGeom>
          <a:noFill/>
        </p:spPr>
        <p:txBody>
          <a:bodyPr wrap="square">
            <a:spAutoFit/>
          </a:bodyPr>
          <a:lstStyle/>
          <a:p>
            <a:pPr algn="ctr" fontAlgn="base"/>
            <a:r>
              <a:rPr lang="de-DE" b="1" dirty="0">
                <a:solidFill>
                  <a:srgbClr val="161616"/>
                </a:solidFill>
                <a:latin typeface="inherit"/>
              </a:rPr>
              <a:t>B</a:t>
            </a:r>
            <a:r>
              <a:rPr lang="de-AT" b="1" dirty="0">
                <a:solidFill>
                  <a:srgbClr val="161616"/>
                </a:solidFill>
                <a:latin typeface="inherit"/>
              </a:rPr>
              <a:t>attery</a:t>
            </a:r>
            <a:endParaRPr lang="de-AT" b="1" u="none" strike="noStrike" dirty="0">
              <a:solidFill>
                <a:srgbClr val="161616"/>
              </a:solidFill>
              <a:effectLst/>
              <a:latin typeface="inherit"/>
            </a:endParaRPr>
          </a:p>
        </p:txBody>
      </p:sp>
    </p:spTree>
    <p:extLst>
      <p:ext uri="{BB962C8B-B14F-4D97-AF65-F5344CB8AC3E}">
        <p14:creationId xmlns:p14="http://schemas.microsoft.com/office/powerpoint/2010/main" val="155281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B877B-0E79-3495-A574-33DE1001AB2C}"/>
              </a:ext>
            </a:extLst>
          </p:cNvPr>
          <p:cNvSpPr>
            <a:spLocks noGrp="1"/>
          </p:cNvSpPr>
          <p:nvPr>
            <p:ph type="title"/>
          </p:nvPr>
        </p:nvSpPr>
        <p:spPr/>
        <p:txBody>
          <a:bodyPr/>
          <a:lstStyle/>
          <a:p>
            <a:br>
              <a:rPr lang="de-DE" dirty="0"/>
            </a:br>
            <a:endParaRPr lang="de-AT" dirty="0"/>
          </a:p>
        </p:txBody>
      </p:sp>
      <p:sp>
        <p:nvSpPr>
          <p:cNvPr id="5" name="Date Placeholder 4">
            <a:extLst>
              <a:ext uri="{FF2B5EF4-FFF2-40B4-BE49-F238E27FC236}">
                <a16:creationId xmlns:a16="http://schemas.microsoft.com/office/drawing/2014/main" id="{71BA86A0-96F2-B5DC-B9DE-A3E955C0D01F}"/>
              </a:ext>
            </a:extLst>
          </p:cNvPr>
          <p:cNvSpPr>
            <a:spLocks noGrp="1"/>
          </p:cNvSpPr>
          <p:nvPr>
            <p:ph type="dt" sz="half" idx="10"/>
          </p:nvPr>
        </p:nvSpPr>
        <p:spPr/>
        <p:txBody>
          <a:bodyPr/>
          <a:lstStyle/>
          <a:p>
            <a:fld id="{FB5C87BB-420D-4EF8-800D-6E37A2AC8948}" type="datetime1">
              <a:rPr lang="en-GB" smtClean="0"/>
              <a:t>19/06/2025</a:t>
            </a:fld>
            <a:endParaRPr lang="en-GB"/>
          </a:p>
        </p:txBody>
      </p:sp>
      <p:sp>
        <p:nvSpPr>
          <p:cNvPr id="6" name="Slide Number Placeholder 5">
            <a:extLst>
              <a:ext uri="{FF2B5EF4-FFF2-40B4-BE49-F238E27FC236}">
                <a16:creationId xmlns:a16="http://schemas.microsoft.com/office/drawing/2014/main" id="{E9C2ADFB-5C04-CF69-8CEE-602146D9E873}"/>
              </a:ext>
            </a:extLst>
          </p:cNvPr>
          <p:cNvSpPr>
            <a:spLocks noGrp="1"/>
          </p:cNvSpPr>
          <p:nvPr>
            <p:ph type="sldNum" sz="quarter" idx="12"/>
          </p:nvPr>
        </p:nvSpPr>
        <p:spPr/>
        <p:txBody>
          <a:bodyPr/>
          <a:lstStyle/>
          <a:p>
            <a:fld id="{C9D8FB56-1768-4191-8A17-09BD1168FD6B}" type="slidenum">
              <a:rPr lang="en-GB" smtClean="0"/>
              <a:t>14</a:t>
            </a:fld>
            <a:endParaRPr lang="en-GB"/>
          </a:p>
        </p:txBody>
      </p:sp>
      <p:sp>
        <p:nvSpPr>
          <p:cNvPr id="8" name="Title 4">
            <a:extLst>
              <a:ext uri="{FF2B5EF4-FFF2-40B4-BE49-F238E27FC236}">
                <a16:creationId xmlns:a16="http://schemas.microsoft.com/office/drawing/2014/main" id="{4AE8FF0A-954E-23A3-D1F3-8FA698D352F5}"/>
              </a:ext>
            </a:extLst>
          </p:cNvPr>
          <p:cNvSpPr txBox="1">
            <a:spLocks/>
          </p:cNvSpPr>
          <p:nvPr/>
        </p:nvSpPr>
        <p:spPr>
          <a:xfrm>
            <a:off x="648645" y="0"/>
            <a:ext cx="5175686" cy="374392"/>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3200" b="1" kern="1200" spc="100" baseline="0">
                <a:solidFill>
                  <a:schemeClr val="tx2"/>
                </a:solidFill>
                <a:latin typeface="Trebuchet MS" panose="020B0603020202020204" pitchFamily="34" charset="0"/>
                <a:ea typeface="+mj-ea"/>
                <a:cs typeface="+mj-cs"/>
              </a:defRPr>
            </a:lvl1pPr>
          </a:lstStyle>
          <a:p>
            <a:r>
              <a:rPr lang="en-GB" sz="2000" dirty="0"/>
              <a:t>Bill of Materials(BoM)</a:t>
            </a:r>
          </a:p>
        </p:txBody>
      </p:sp>
      <p:graphicFrame>
        <p:nvGraphicFramePr>
          <p:cNvPr id="4" name="Table 3">
            <a:extLst>
              <a:ext uri="{FF2B5EF4-FFF2-40B4-BE49-F238E27FC236}">
                <a16:creationId xmlns:a16="http://schemas.microsoft.com/office/drawing/2014/main" id="{EAFFA001-0A54-2747-9017-1BD1F090FE84}"/>
              </a:ext>
            </a:extLst>
          </p:cNvPr>
          <p:cNvGraphicFramePr>
            <a:graphicFrameLocks noGrp="1"/>
          </p:cNvGraphicFramePr>
          <p:nvPr>
            <p:extLst>
              <p:ext uri="{D42A27DB-BD31-4B8C-83A1-F6EECF244321}">
                <p14:modId xmlns:p14="http://schemas.microsoft.com/office/powerpoint/2010/main" val="3558764716"/>
              </p:ext>
            </p:extLst>
          </p:nvPr>
        </p:nvGraphicFramePr>
        <p:xfrm>
          <a:off x="119063" y="457199"/>
          <a:ext cx="11953874" cy="5848604"/>
        </p:xfrm>
        <a:graphic>
          <a:graphicData uri="http://schemas.openxmlformats.org/drawingml/2006/table">
            <a:tbl>
              <a:tblPr>
                <a:tableStyleId>{5C22544A-7EE6-4342-B048-85BDC9FD1C3A}</a:tableStyleId>
              </a:tblPr>
              <a:tblGrid>
                <a:gridCol w="1381406">
                  <a:extLst>
                    <a:ext uri="{9D8B030D-6E8A-4147-A177-3AD203B41FA5}">
                      <a16:colId xmlns:a16="http://schemas.microsoft.com/office/drawing/2014/main" val="1920516447"/>
                    </a:ext>
                  </a:extLst>
                </a:gridCol>
                <a:gridCol w="1381406">
                  <a:extLst>
                    <a:ext uri="{9D8B030D-6E8A-4147-A177-3AD203B41FA5}">
                      <a16:colId xmlns:a16="http://schemas.microsoft.com/office/drawing/2014/main" val="4216599834"/>
                    </a:ext>
                  </a:extLst>
                </a:gridCol>
                <a:gridCol w="1381406">
                  <a:extLst>
                    <a:ext uri="{9D8B030D-6E8A-4147-A177-3AD203B41FA5}">
                      <a16:colId xmlns:a16="http://schemas.microsoft.com/office/drawing/2014/main" val="4021386484"/>
                    </a:ext>
                  </a:extLst>
                </a:gridCol>
                <a:gridCol w="1381406">
                  <a:extLst>
                    <a:ext uri="{9D8B030D-6E8A-4147-A177-3AD203B41FA5}">
                      <a16:colId xmlns:a16="http://schemas.microsoft.com/office/drawing/2014/main" val="3544300797"/>
                    </a:ext>
                  </a:extLst>
                </a:gridCol>
                <a:gridCol w="572970">
                  <a:extLst>
                    <a:ext uri="{9D8B030D-6E8A-4147-A177-3AD203B41FA5}">
                      <a16:colId xmlns:a16="http://schemas.microsoft.com/office/drawing/2014/main" val="2935633291"/>
                    </a:ext>
                  </a:extLst>
                </a:gridCol>
                <a:gridCol w="486632">
                  <a:extLst>
                    <a:ext uri="{9D8B030D-6E8A-4147-A177-3AD203B41FA5}">
                      <a16:colId xmlns:a16="http://schemas.microsoft.com/office/drawing/2014/main" val="1162686823"/>
                    </a:ext>
                  </a:extLst>
                </a:gridCol>
                <a:gridCol w="423841">
                  <a:extLst>
                    <a:ext uri="{9D8B030D-6E8A-4147-A177-3AD203B41FA5}">
                      <a16:colId xmlns:a16="http://schemas.microsoft.com/office/drawing/2014/main" val="3571535437"/>
                    </a:ext>
                  </a:extLst>
                </a:gridCol>
                <a:gridCol w="3563401">
                  <a:extLst>
                    <a:ext uri="{9D8B030D-6E8A-4147-A177-3AD203B41FA5}">
                      <a16:colId xmlns:a16="http://schemas.microsoft.com/office/drawing/2014/main" val="1570055088"/>
                    </a:ext>
                  </a:extLst>
                </a:gridCol>
                <a:gridCol w="1381406">
                  <a:extLst>
                    <a:ext uri="{9D8B030D-6E8A-4147-A177-3AD203B41FA5}">
                      <a16:colId xmlns:a16="http://schemas.microsoft.com/office/drawing/2014/main" val="3457764961"/>
                    </a:ext>
                  </a:extLst>
                </a:gridCol>
              </a:tblGrid>
              <a:tr h="358968">
                <a:tc>
                  <a:txBody>
                    <a:bodyPr/>
                    <a:lstStyle/>
                    <a:p>
                      <a:pPr algn="l" fontAlgn="b"/>
                      <a:r>
                        <a:rPr lang="de-AT" sz="700" u="none" strike="noStrike">
                          <a:effectLst/>
                        </a:rPr>
                        <a:t>Level</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Part Number</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Part Name</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External Component</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Unit price (€)</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Quantity</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Cost (€)</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Source</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Revision</a:t>
                      </a:r>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72641495"/>
                  </a:ext>
                </a:extLst>
              </a:tr>
              <a:tr h="347753">
                <a:tc>
                  <a:txBody>
                    <a:bodyPr/>
                    <a:lstStyle/>
                    <a:p>
                      <a:pPr algn="l"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Final robot design</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dirty="0">
                          <a:effectLst/>
                        </a:rPr>
                        <a:t>Final robot design + shipping cost</a:t>
                      </a:r>
                      <a:endParaRPr lang="de-AT" sz="700" b="1" i="0" u="none" strike="noStrike" dirty="0">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DE" sz="700" b="1" i="0" u="none" strike="noStrike" dirty="0">
                          <a:solidFill>
                            <a:srgbClr val="000000"/>
                          </a:solidFill>
                          <a:effectLst/>
                          <a:latin typeface="Calibri" panose="020F0502020204030204" pitchFamily="34" charset="0"/>
                        </a:rPr>
                        <a:t>302.02</a:t>
                      </a:r>
                      <a:endParaRPr lang="de-AT" sz="700" b="1" i="0" u="none" strike="noStrike" dirty="0">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de-AT" sz="800" kern="1200" dirty="0">
                          <a:solidFill>
                            <a:schemeClr val="dk1"/>
                          </a:solidFill>
                          <a:latin typeface="+mn-lt"/>
                          <a:ea typeface="+mn-ea"/>
                          <a:cs typeface="+mn-cs"/>
                        </a:rPr>
                        <a:t>302.02</a:t>
                      </a:r>
                      <a:r>
                        <a:rPr lang="de-DE" sz="800" kern="1200" dirty="0">
                          <a:solidFill>
                            <a:schemeClr val="dk1"/>
                          </a:solidFill>
                          <a:latin typeface="+mn-lt"/>
                          <a:ea typeface="+mn-ea"/>
                          <a:cs typeface="+mn-cs"/>
                        </a:rPr>
                        <a:t>€ </a:t>
                      </a:r>
                      <a:endParaRPr lang="de-AT" sz="800" kern="1200" dirty="0">
                        <a:solidFill>
                          <a:schemeClr val="dk1"/>
                        </a:solidFill>
                        <a:latin typeface="+mn-lt"/>
                        <a:ea typeface="+mn-ea"/>
                        <a:cs typeface="+mn-cs"/>
                      </a:endParaRPr>
                    </a:p>
                  </a:txBody>
                  <a:tcPr marL="3924" marR="3924" marT="3924" marB="0" anchor="b"/>
                </a:tc>
                <a:tc>
                  <a:txBody>
                    <a:bodyPr/>
                    <a:lstStyle/>
                    <a:p>
                      <a:pPr algn="l" fontAlgn="b"/>
                      <a:r>
                        <a:rPr lang="de-AT" sz="700" b="1" i="0" u="none" strike="noStrike" dirty="0">
                          <a:solidFill>
                            <a:srgbClr val="000000"/>
                          </a:solidFill>
                          <a:effectLst/>
                          <a:latin typeface="Calibri" panose="020F0502020204030204" pitchFamily="34" charset="0"/>
                        </a:rPr>
                        <a:t>https://jlc3dp.com/3d-printing-quote</a:t>
                      </a: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330218417"/>
                  </a:ext>
                </a:extLst>
              </a:tr>
              <a:tr h="347753">
                <a:tc>
                  <a:txBody>
                    <a:bodyPr/>
                    <a:lstStyle/>
                    <a:p>
                      <a:pPr algn="l" fontAlgn="b"/>
                      <a:r>
                        <a:rPr lang="de-AT" sz="700" u="none" strike="noStrike">
                          <a:effectLst/>
                        </a:rPr>
                        <a:t>1.1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omnidirectional wheel</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omnidirectional wheel</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External</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28,14</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4</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112,56</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sng" strike="noStrike" dirty="0">
                          <a:solidFill>
                            <a:schemeClr val="accent1"/>
                          </a:solidFill>
                          <a:effectLst/>
                          <a:hlinkClick r:id="rId2">
                            <a:extLst>
                              <a:ext uri="{A12FA001-AC4F-418D-AE19-62706E023703}">
                                <ahyp:hlinkClr xmlns:ahyp="http://schemas.microsoft.com/office/drawing/2018/hyperlinkcolor" val="tx"/>
                              </a:ext>
                            </a:extLst>
                          </a:hlinkClick>
                        </a:rPr>
                        <a:t>https://www.amazon.de/VGEBY-Plastic-Directional-Loading-Platform/dp/B09B22SNNY</a:t>
                      </a:r>
                      <a:endParaRPr lang="de-AT" sz="700" b="0" i="0" u="sng" strike="noStrike" dirty="0">
                        <a:solidFill>
                          <a:schemeClr val="accent1"/>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04293740"/>
                  </a:ext>
                </a:extLst>
              </a:tr>
              <a:tr h="347753">
                <a:tc>
                  <a:txBody>
                    <a:bodyPr/>
                    <a:lstStyle/>
                    <a:p>
                      <a:pPr algn="l" fontAlgn="b"/>
                      <a:r>
                        <a:rPr lang="de-AT" sz="700" u="none" strike="noStrike">
                          <a:effectLst/>
                        </a:rPr>
                        <a:t>1.1.1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Component3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Component3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109913257"/>
                  </a:ext>
                </a:extLst>
              </a:tr>
              <a:tr h="347753">
                <a:tc>
                  <a:txBody>
                    <a:bodyPr/>
                    <a:lstStyle/>
                    <a:p>
                      <a:pPr algn="l" fontAlgn="b"/>
                      <a:r>
                        <a:rPr lang="de-AT" sz="700" u="none" strike="noStrike">
                          <a:effectLst/>
                        </a:rPr>
                        <a:t>1.1.1.1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Component4</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Component4</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881699021"/>
                  </a:ext>
                </a:extLst>
              </a:tr>
              <a:tr h="621094">
                <a:tc>
                  <a:txBody>
                    <a:bodyPr/>
                    <a:lstStyle/>
                    <a:p>
                      <a:pPr algn="l" fontAlgn="b"/>
                      <a:r>
                        <a:rPr lang="de-AT" sz="700" u="none" strike="noStrike">
                          <a:effectLst/>
                        </a:rPr>
                        <a:t>1.2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IRsensors</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IRsensors CIRCUIT</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External</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dirty="0">
                          <a:effectLst/>
                        </a:rPr>
                        <a:t>5,20</a:t>
                      </a:r>
                      <a:endParaRPr lang="de-AT" sz="700" b="1" i="0" u="none" strike="noStrike" dirty="0">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DE" sz="700" b="1" i="0" u="none" strike="noStrike" dirty="0">
                          <a:solidFill>
                            <a:srgbClr val="000000"/>
                          </a:solidFill>
                          <a:effectLst/>
                          <a:latin typeface="Calibri" panose="020F0502020204030204" pitchFamily="34" charset="0"/>
                        </a:rPr>
                        <a:t>10,4</a:t>
                      </a:r>
                      <a:endParaRPr lang="de-AT" sz="700" b="1" i="0" u="none" strike="noStrike" dirty="0">
                        <a:solidFill>
                          <a:srgbClr val="000000"/>
                        </a:solidFill>
                        <a:effectLst/>
                        <a:latin typeface="Calibri" panose="020F0502020204030204" pitchFamily="34" charset="0"/>
                      </a:endParaRPr>
                    </a:p>
                  </a:txBody>
                  <a:tcPr marL="3924" marR="3924" marT="3924" marB="0" anchor="b"/>
                </a:tc>
                <a:tc gridSpan="2">
                  <a:txBody>
                    <a:bodyPr/>
                    <a:lstStyle/>
                    <a:p>
                      <a:pPr algn="l" rtl="0" fontAlgn="b"/>
                      <a:r>
                        <a:rPr lang="de-AT" sz="700" u="sng" strike="noStrike" dirty="0">
                          <a:solidFill>
                            <a:schemeClr val="accent1"/>
                          </a:solidFill>
                          <a:effectLst/>
                          <a:hlinkClick r:id="rId3">
                            <a:extLst>
                              <a:ext uri="{A12FA001-AC4F-418D-AE19-62706E023703}">
                                <ahyp:hlinkClr xmlns:ahyp="http://schemas.microsoft.com/office/drawing/2018/hyperlinkcolor" val="tx"/>
                              </a:ext>
                            </a:extLst>
                          </a:hlinkClick>
                        </a:rPr>
                        <a:t>https://www.sunfounder.com/products/ir-obstacle-avoidance-sensor-module?srsltid=AfmBOoq3mfjT3SGauPWXyfxhBpxE5STXhFqnodQTq4s_heiRgwpLcv82</a:t>
                      </a:r>
                      <a:endParaRPr lang="de-AT" sz="700" b="0" i="0" u="sng" strike="noStrike" dirty="0">
                        <a:solidFill>
                          <a:schemeClr val="accent1"/>
                        </a:solidFill>
                        <a:effectLst/>
                        <a:latin typeface="Calibri" panose="020F0502020204030204" pitchFamily="34" charset="0"/>
                      </a:endParaRPr>
                    </a:p>
                  </a:txBody>
                  <a:tcPr marL="3924" marR="3924" marT="3924" marB="0" anchor="b"/>
                </a:tc>
                <a:tc hMerge="1">
                  <a:txBody>
                    <a:bodyPr/>
                    <a:lstStyle/>
                    <a:p>
                      <a:endParaRPr lang="de-AT"/>
                    </a:p>
                  </a:txBody>
                  <a:tcPr/>
                </a:tc>
                <a:extLst>
                  <a:ext uri="{0D108BD9-81ED-4DB2-BD59-A6C34878D82A}">
                    <a16:rowId xmlns:a16="http://schemas.microsoft.com/office/drawing/2014/main" val="2317607281"/>
                  </a:ext>
                </a:extLst>
              </a:tr>
              <a:tr h="347753">
                <a:tc>
                  <a:txBody>
                    <a:bodyPr/>
                    <a:lstStyle/>
                    <a:p>
                      <a:pPr algn="l" fontAlgn="b"/>
                      <a:r>
                        <a:rPr lang="de-AT" sz="700" u="none" strike="noStrike">
                          <a:effectLst/>
                        </a:rPr>
                        <a:t>1.2.1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90headerMale</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90headerMale</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dirty="0">
                        <a:solidFill>
                          <a:schemeClr val="accent1"/>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818262618"/>
                  </a:ext>
                </a:extLst>
              </a:tr>
              <a:tr h="347753">
                <a:tc>
                  <a:txBody>
                    <a:bodyPr/>
                    <a:lstStyle/>
                    <a:p>
                      <a:pPr algn="l" fontAlgn="b"/>
                      <a:r>
                        <a:rPr lang="de-AT" sz="700" u="none" strike="noStrike">
                          <a:effectLst/>
                        </a:rPr>
                        <a:t>1.2.2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smdResistor103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smdResistor103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4086800906"/>
                  </a:ext>
                </a:extLst>
              </a:tr>
              <a:tr h="347753">
                <a:tc>
                  <a:txBody>
                    <a:bodyPr/>
                    <a:lstStyle/>
                    <a:p>
                      <a:pPr algn="l" fontAlgn="b"/>
                      <a:r>
                        <a:rPr lang="de-AT" sz="700" u="none" strike="noStrike">
                          <a:effectLst/>
                        </a:rPr>
                        <a:t>1.2.3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smdLED</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smdLED</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705781449"/>
                  </a:ext>
                </a:extLst>
              </a:tr>
              <a:tr h="347753">
                <a:tc>
                  <a:txBody>
                    <a:bodyPr/>
                    <a:lstStyle/>
                    <a:p>
                      <a:pPr algn="l" fontAlgn="b"/>
                      <a:r>
                        <a:rPr lang="de-AT" sz="700" u="none" strike="noStrike">
                          <a:effectLst/>
                        </a:rPr>
                        <a:t>1.2.4</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whiteLEDIRsensor</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whiteLEDIRsensor</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904072869"/>
                  </a:ext>
                </a:extLst>
              </a:tr>
              <a:tr h="347753">
                <a:tc>
                  <a:txBody>
                    <a:bodyPr/>
                    <a:lstStyle/>
                    <a:p>
                      <a:pPr algn="l" fontAlgn="b"/>
                      <a:r>
                        <a:rPr lang="de-AT" sz="700" u="none" strike="noStrike">
                          <a:effectLst/>
                        </a:rPr>
                        <a:t>1.2.5</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smdChip8pin</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smdChip8pin</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3187028930"/>
                  </a:ext>
                </a:extLst>
              </a:tr>
              <a:tr h="347753">
                <a:tc>
                  <a:txBody>
                    <a:bodyPr/>
                    <a:lstStyle/>
                    <a:p>
                      <a:pPr algn="l" fontAlgn="b"/>
                      <a:r>
                        <a:rPr lang="de-AT" sz="700" u="none" strike="noStrike">
                          <a:effectLst/>
                        </a:rPr>
                        <a:t>1.2.6</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smdResistor102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smdResistor102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330915510"/>
                  </a:ext>
                </a:extLst>
              </a:tr>
              <a:tr h="347753">
                <a:tc>
                  <a:txBody>
                    <a:bodyPr/>
                    <a:lstStyle/>
                    <a:p>
                      <a:pPr algn="l" fontAlgn="b"/>
                      <a:r>
                        <a:rPr lang="de-AT" sz="700" u="none" strike="noStrike">
                          <a:effectLst/>
                        </a:rPr>
                        <a:t>1.2.7</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smdceramiccapacitor</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smdceramiccapacitor</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4251638010"/>
                  </a:ext>
                </a:extLst>
              </a:tr>
              <a:tr h="347753">
                <a:tc>
                  <a:txBody>
                    <a:bodyPr/>
                    <a:lstStyle/>
                    <a:p>
                      <a:pPr algn="l" fontAlgn="b"/>
                      <a:r>
                        <a:rPr lang="de-AT" sz="700" u="none" strike="noStrike">
                          <a:effectLst/>
                        </a:rPr>
                        <a:t>1.2.8</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solder</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solder</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7</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956629205"/>
                  </a:ext>
                </a:extLst>
              </a:tr>
              <a:tr h="347753">
                <a:tc>
                  <a:txBody>
                    <a:bodyPr/>
                    <a:lstStyle/>
                    <a:p>
                      <a:pPr algn="l" fontAlgn="b"/>
                      <a:r>
                        <a:rPr lang="de-AT" sz="700" u="none" strike="noStrike">
                          <a:effectLst/>
                        </a:rPr>
                        <a:t>1.2.9</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blackLEDIRsensor</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blackLEDIRsensor</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803977444"/>
                  </a:ext>
                </a:extLst>
              </a:tr>
              <a:tr h="347753">
                <a:tc>
                  <a:txBody>
                    <a:bodyPr/>
                    <a:lstStyle/>
                    <a:p>
                      <a:pPr algn="l" fontAlgn="b"/>
                      <a:r>
                        <a:rPr lang="de-AT" sz="700" u="none" strike="noStrike">
                          <a:effectLst/>
                        </a:rPr>
                        <a:t>1.2.10</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IRboard</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IRboard</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016699333"/>
                  </a:ext>
                </a:extLst>
              </a:tr>
            </a:tbl>
          </a:graphicData>
        </a:graphic>
      </p:graphicFrame>
    </p:spTree>
    <p:extLst>
      <p:ext uri="{BB962C8B-B14F-4D97-AF65-F5344CB8AC3E}">
        <p14:creationId xmlns:p14="http://schemas.microsoft.com/office/powerpoint/2010/main" val="79182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26D78-F22B-723F-276D-336ED6871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C128E-EA67-B247-4656-5AC5EC4B5D9B}"/>
              </a:ext>
            </a:extLst>
          </p:cNvPr>
          <p:cNvSpPr>
            <a:spLocks noGrp="1"/>
          </p:cNvSpPr>
          <p:nvPr>
            <p:ph type="title"/>
          </p:nvPr>
        </p:nvSpPr>
        <p:spPr/>
        <p:txBody>
          <a:bodyPr/>
          <a:lstStyle/>
          <a:p>
            <a:br>
              <a:rPr lang="de-DE" dirty="0"/>
            </a:br>
            <a:endParaRPr lang="de-AT" dirty="0"/>
          </a:p>
        </p:txBody>
      </p:sp>
      <p:sp>
        <p:nvSpPr>
          <p:cNvPr id="5" name="Date Placeholder 4">
            <a:extLst>
              <a:ext uri="{FF2B5EF4-FFF2-40B4-BE49-F238E27FC236}">
                <a16:creationId xmlns:a16="http://schemas.microsoft.com/office/drawing/2014/main" id="{73811691-8BFF-5F5A-AFC9-09590F5FE2D3}"/>
              </a:ext>
            </a:extLst>
          </p:cNvPr>
          <p:cNvSpPr>
            <a:spLocks noGrp="1"/>
          </p:cNvSpPr>
          <p:nvPr>
            <p:ph type="dt" sz="half" idx="10"/>
          </p:nvPr>
        </p:nvSpPr>
        <p:spPr/>
        <p:txBody>
          <a:bodyPr/>
          <a:lstStyle/>
          <a:p>
            <a:fld id="{FB5C87BB-420D-4EF8-800D-6E37A2AC8948}" type="datetime1">
              <a:rPr lang="en-GB" smtClean="0"/>
              <a:t>19/06/2025</a:t>
            </a:fld>
            <a:endParaRPr lang="en-GB"/>
          </a:p>
        </p:txBody>
      </p:sp>
      <p:sp>
        <p:nvSpPr>
          <p:cNvPr id="6" name="Slide Number Placeholder 5">
            <a:extLst>
              <a:ext uri="{FF2B5EF4-FFF2-40B4-BE49-F238E27FC236}">
                <a16:creationId xmlns:a16="http://schemas.microsoft.com/office/drawing/2014/main" id="{9A88B55F-1AEA-4AA7-E947-EFED995CA05A}"/>
              </a:ext>
            </a:extLst>
          </p:cNvPr>
          <p:cNvSpPr>
            <a:spLocks noGrp="1"/>
          </p:cNvSpPr>
          <p:nvPr>
            <p:ph type="sldNum" sz="quarter" idx="12"/>
          </p:nvPr>
        </p:nvSpPr>
        <p:spPr/>
        <p:txBody>
          <a:bodyPr/>
          <a:lstStyle/>
          <a:p>
            <a:fld id="{C9D8FB56-1768-4191-8A17-09BD1168FD6B}" type="slidenum">
              <a:rPr lang="en-GB" smtClean="0"/>
              <a:t>15</a:t>
            </a:fld>
            <a:endParaRPr lang="en-GB"/>
          </a:p>
        </p:txBody>
      </p:sp>
      <p:sp>
        <p:nvSpPr>
          <p:cNvPr id="8" name="Title 4">
            <a:extLst>
              <a:ext uri="{FF2B5EF4-FFF2-40B4-BE49-F238E27FC236}">
                <a16:creationId xmlns:a16="http://schemas.microsoft.com/office/drawing/2014/main" id="{B20BED8A-840C-43E7-5BA2-0035167F1FDC}"/>
              </a:ext>
            </a:extLst>
          </p:cNvPr>
          <p:cNvSpPr txBox="1">
            <a:spLocks/>
          </p:cNvSpPr>
          <p:nvPr/>
        </p:nvSpPr>
        <p:spPr>
          <a:xfrm>
            <a:off x="648645" y="0"/>
            <a:ext cx="5175686" cy="374392"/>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3200" b="1" kern="1200" spc="100" baseline="0">
                <a:solidFill>
                  <a:schemeClr val="tx2"/>
                </a:solidFill>
                <a:latin typeface="Trebuchet MS" panose="020B0603020202020204" pitchFamily="34" charset="0"/>
                <a:ea typeface="+mj-ea"/>
                <a:cs typeface="+mj-cs"/>
              </a:defRPr>
            </a:lvl1pPr>
          </a:lstStyle>
          <a:p>
            <a:r>
              <a:rPr lang="en-GB" sz="2000" dirty="0"/>
              <a:t>Bill of Materials(BoM)</a:t>
            </a:r>
          </a:p>
        </p:txBody>
      </p:sp>
      <p:graphicFrame>
        <p:nvGraphicFramePr>
          <p:cNvPr id="3" name="Table 2">
            <a:extLst>
              <a:ext uri="{FF2B5EF4-FFF2-40B4-BE49-F238E27FC236}">
                <a16:creationId xmlns:a16="http://schemas.microsoft.com/office/drawing/2014/main" id="{DABFB41A-5B18-6EC2-8BAE-1AEF224AE343}"/>
              </a:ext>
            </a:extLst>
          </p:cNvPr>
          <p:cNvGraphicFramePr>
            <a:graphicFrameLocks noGrp="1"/>
          </p:cNvGraphicFramePr>
          <p:nvPr>
            <p:extLst>
              <p:ext uri="{D42A27DB-BD31-4B8C-83A1-F6EECF244321}">
                <p14:modId xmlns:p14="http://schemas.microsoft.com/office/powerpoint/2010/main" val="1420929252"/>
              </p:ext>
            </p:extLst>
          </p:nvPr>
        </p:nvGraphicFramePr>
        <p:xfrm>
          <a:off x="119063" y="581891"/>
          <a:ext cx="11953874" cy="5486407"/>
        </p:xfrm>
        <a:graphic>
          <a:graphicData uri="http://schemas.openxmlformats.org/drawingml/2006/table">
            <a:tbl>
              <a:tblPr>
                <a:tableStyleId>{5C22544A-7EE6-4342-B048-85BDC9FD1C3A}</a:tableStyleId>
              </a:tblPr>
              <a:tblGrid>
                <a:gridCol w="1381406">
                  <a:extLst>
                    <a:ext uri="{9D8B030D-6E8A-4147-A177-3AD203B41FA5}">
                      <a16:colId xmlns:a16="http://schemas.microsoft.com/office/drawing/2014/main" val="3178556407"/>
                    </a:ext>
                  </a:extLst>
                </a:gridCol>
                <a:gridCol w="1381406">
                  <a:extLst>
                    <a:ext uri="{9D8B030D-6E8A-4147-A177-3AD203B41FA5}">
                      <a16:colId xmlns:a16="http://schemas.microsoft.com/office/drawing/2014/main" val="1743385403"/>
                    </a:ext>
                  </a:extLst>
                </a:gridCol>
                <a:gridCol w="1381406">
                  <a:extLst>
                    <a:ext uri="{9D8B030D-6E8A-4147-A177-3AD203B41FA5}">
                      <a16:colId xmlns:a16="http://schemas.microsoft.com/office/drawing/2014/main" val="793625190"/>
                    </a:ext>
                  </a:extLst>
                </a:gridCol>
                <a:gridCol w="1381406">
                  <a:extLst>
                    <a:ext uri="{9D8B030D-6E8A-4147-A177-3AD203B41FA5}">
                      <a16:colId xmlns:a16="http://schemas.microsoft.com/office/drawing/2014/main" val="3179090473"/>
                    </a:ext>
                  </a:extLst>
                </a:gridCol>
                <a:gridCol w="572970">
                  <a:extLst>
                    <a:ext uri="{9D8B030D-6E8A-4147-A177-3AD203B41FA5}">
                      <a16:colId xmlns:a16="http://schemas.microsoft.com/office/drawing/2014/main" val="29493361"/>
                    </a:ext>
                  </a:extLst>
                </a:gridCol>
                <a:gridCol w="486632">
                  <a:extLst>
                    <a:ext uri="{9D8B030D-6E8A-4147-A177-3AD203B41FA5}">
                      <a16:colId xmlns:a16="http://schemas.microsoft.com/office/drawing/2014/main" val="3416409510"/>
                    </a:ext>
                  </a:extLst>
                </a:gridCol>
                <a:gridCol w="423841">
                  <a:extLst>
                    <a:ext uri="{9D8B030D-6E8A-4147-A177-3AD203B41FA5}">
                      <a16:colId xmlns:a16="http://schemas.microsoft.com/office/drawing/2014/main" val="2854146641"/>
                    </a:ext>
                  </a:extLst>
                </a:gridCol>
                <a:gridCol w="3563401">
                  <a:extLst>
                    <a:ext uri="{9D8B030D-6E8A-4147-A177-3AD203B41FA5}">
                      <a16:colId xmlns:a16="http://schemas.microsoft.com/office/drawing/2014/main" val="1803275750"/>
                    </a:ext>
                  </a:extLst>
                </a:gridCol>
                <a:gridCol w="1381406">
                  <a:extLst>
                    <a:ext uri="{9D8B030D-6E8A-4147-A177-3AD203B41FA5}">
                      <a16:colId xmlns:a16="http://schemas.microsoft.com/office/drawing/2014/main" val="3883118822"/>
                    </a:ext>
                  </a:extLst>
                </a:gridCol>
              </a:tblGrid>
              <a:tr h="275833">
                <a:tc>
                  <a:txBody>
                    <a:bodyPr/>
                    <a:lstStyle/>
                    <a:p>
                      <a:pPr algn="l" fontAlgn="b"/>
                      <a:r>
                        <a:rPr lang="de-AT" sz="700" u="none" strike="noStrike">
                          <a:effectLst/>
                        </a:rPr>
                        <a:t>1.2.11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smdResistor101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smdResistor101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4225619025"/>
                  </a:ext>
                </a:extLst>
              </a:tr>
              <a:tr h="275833">
                <a:tc>
                  <a:txBody>
                    <a:bodyPr/>
                    <a:lstStyle/>
                    <a:p>
                      <a:pPr algn="l" fontAlgn="b"/>
                      <a:r>
                        <a:rPr lang="de-AT" sz="700" u="none" strike="noStrike">
                          <a:effectLst/>
                        </a:rPr>
                        <a:t>1.2.12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smdTrimmerP103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smdTrimmerP103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364326759"/>
                  </a:ext>
                </a:extLst>
              </a:tr>
              <a:tr h="275833">
                <a:tc>
                  <a:txBody>
                    <a:bodyPr/>
                    <a:lstStyle/>
                    <a:p>
                      <a:pPr algn="l" fontAlgn="b"/>
                      <a:r>
                        <a:rPr lang="de-AT" sz="700" u="none" strike="noStrike">
                          <a:effectLst/>
                        </a:rPr>
                        <a:t>1.3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lower body</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lower body</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1780442"/>
                  </a:ext>
                </a:extLst>
              </a:tr>
              <a:tr h="521413">
                <a:tc>
                  <a:txBody>
                    <a:bodyPr/>
                    <a:lstStyle/>
                    <a:p>
                      <a:pPr algn="l" fontAlgn="b"/>
                      <a:r>
                        <a:rPr lang="de-AT" sz="700" u="none" strike="noStrike">
                          <a:effectLst/>
                        </a:rPr>
                        <a:t>1.4</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en-US" sz="700" u="none" strike="noStrike">
                          <a:effectLst/>
                        </a:rPr>
                        <a:t>RP-004882-DD - Pi 5 Mechanical Reference 3D model Iss1</a:t>
                      </a:r>
                      <a:endParaRPr lang="en-US"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RaspberryPi5</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External</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43,425</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DE" sz="700" b="1" i="0" u="none" strike="noStrike" dirty="0">
                          <a:solidFill>
                            <a:srgbClr val="000000"/>
                          </a:solidFill>
                          <a:effectLst/>
                          <a:latin typeface="Calibri" panose="020F0502020204030204" pitchFamily="34" charset="0"/>
                        </a:rPr>
                        <a:t>43,425</a:t>
                      </a:r>
                    </a:p>
                  </a:txBody>
                  <a:tcPr marL="3924" marR="3924" marT="3924" marB="0" anchor="b"/>
                </a:tc>
                <a:tc>
                  <a:txBody>
                    <a:bodyPr/>
                    <a:lstStyle/>
                    <a:p>
                      <a:pPr algn="l" rtl="0" fontAlgn="b"/>
                      <a:r>
                        <a:rPr lang="de-AT" sz="700" u="sng" strike="noStrike" dirty="0">
                          <a:solidFill>
                            <a:schemeClr val="accent1"/>
                          </a:solidFill>
                          <a:effectLst/>
                          <a:hlinkClick r:id="rId2">
                            <a:extLst>
                              <a:ext uri="{A12FA001-AC4F-418D-AE19-62706E023703}">
                                <ahyp:hlinkClr xmlns:ahyp="http://schemas.microsoft.com/office/drawing/2018/hyperlinkcolor" val="tx"/>
                              </a:ext>
                            </a:extLst>
                          </a:hlinkClick>
                        </a:rPr>
                        <a:t>https://www.raspberrypi.com/products/raspberry-pi-5/</a:t>
                      </a:r>
                      <a:endParaRPr lang="de-AT" sz="700" b="0" i="0" u="sng" strike="noStrike" dirty="0">
                        <a:solidFill>
                          <a:schemeClr val="accent1"/>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058138050"/>
                  </a:ext>
                </a:extLst>
              </a:tr>
              <a:tr h="275833">
                <a:tc>
                  <a:txBody>
                    <a:bodyPr/>
                    <a:lstStyle/>
                    <a:p>
                      <a:pPr algn="l" fontAlgn="b"/>
                      <a:r>
                        <a:rPr lang="de-AT" sz="700" u="none" strike="noStrike">
                          <a:effectLst/>
                        </a:rPr>
                        <a:t>1.4.1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SD CARD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SD CARD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13328055"/>
                  </a:ext>
                </a:extLst>
              </a:tr>
              <a:tr h="275833">
                <a:tc>
                  <a:txBody>
                    <a:bodyPr/>
                    <a:lstStyle/>
                    <a:p>
                      <a:pPr algn="l" fontAlgn="b"/>
                      <a:r>
                        <a:rPr lang="de-AT" sz="700" u="none" strike="noStrike">
                          <a:effectLst/>
                        </a:rPr>
                        <a:t>1.4.2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Micro HDMI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Micro HDMI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000097514"/>
                  </a:ext>
                </a:extLst>
              </a:tr>
              <a:tr h="275833">
                <a:tc>
                  <a:txBody>
                    <a:bodyPr/>
                    <a:lstStyle/>
                    <a:p>
                      <a:pPr algn="l" fontAlgn="b"/>
                      <a:r>
                        <a:rPr lang="de-AT" sz="700" u="none" strike="noStrike">
                          <a:effectLst/>
                        </a:rPr>
                        <a:t>1.4.3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GPIO Header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GPIO Header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465943403"/>
                  </a:ext>
                </a:extLst>
              </a:tr>
              <a:tr h="275833">
                <a:tc>
                  <a:txBody>
                    <a:bodyPr/>
                    <a:lstStyle/>
                    <a:p>
                      <a:pPr algn="l" fontAlgn="b"/>
                      <a:r>
                        <a:rPr lang="de-AT" sz="700" u="none" strike="noStrike">
                          <a:effectLst/>
                        </a:rPr>
                        <a:t>1.4.4</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BAT Header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BAT Header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061415443"/>
                  </a:ext>
                </a:extLst>
              </a:tr>
              <a:tr h="275833">
                <a:tc>
                  <a:txBody>
                    <a:bodyPr/>
                    <a:lstStyle/>
                    <a:p>
                      <a:pPr algn="l" fontAlgn="b"/>
                      <a:r>
                        <a:rPr lang="de-AT" sz="700" u="none" strike="noStrike">
                          <a:effectLst/>
                        </a:rPr>
                        <a:t>1.4.5</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PCB_for REF 060923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PCB_for REF 060923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3296578968"/>
                  </a:ext>
                </a:extLst>
              </a:tr>
              <a:tr h="275833">
                <a:tc>
                  <a:txBody>
                    <a:bodyPr/>
                    <a:lstStyle/>
                    <a:p>
                      <a:pPr algn="l" fontAlgn="b"/>
                      <a:r>
                        <a:rPr lang="de-AT" sz="700" u="none" strike="noStrike">
                          <a:effectLst/>
                        </a:rPr>
                        <a:t>1.4.6</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RJ45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RJ45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951175884"/>
                  </a:ext>
                </a:extLst>
              </a:tr>
              <a:tr h="275833">
                <a:tc>
                  <a:txBody>
                    <a:bodyPr/>
                    <a:lstStyle/>
                    <a:p>
                      <a:pPr algn="l" fontAlgn="b"/>
                      <a:r>
                        <a:rPr lang="de-AT" sz="700" u="none" strike="noStrike">
                          <a:effectLst/>
                        </a:rPr>
                        <a:t>1.4.7</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PoE Header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PoE Header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98217896"/>
                  </a:ext>
                </a:extLst>
              </a:tr>
              <a:tr h="275833">
                <a:tc>
                  <a:txBody>
                    <a:bodyPr/>
                    <a:lstStyle/>
                    <a:p>
                      <a:pPr algn="l" fontAlgn="b"/>
                      <a:r>
                        <a:rPr lang="de-AT" sz="700" u="none" strike="noStrike">
                          <a:effectLst/>
                        </a:rPr>
                        <a:t>1.4.8</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UART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UART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69624451"/>
                  </a:ext>
                </a:extLst>
              </a:tr>
              <a:tr h="275833">
                <a:tc>
                  <a:txBody>
                    <a:bodyPr/>
                    <a:lstStyle/>
                    <a:p>
                      <a:pPr algn="l" fontAlgn="b"/>
                      <a:r>
                        <a:rPr lang="de-AT" sz="700" u="none" strike="noStrike">
                          <a:effectLst/>
                        </a:rPr>
                        <a:t>1.4.9</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FAN Header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FAN Header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749284563"/>
                  </a:ext>
                </a:extLst>
              </a:tr>
              <a:tr h="275833">
                <a:tc>
                  <a:txBody>
                    <a:bodyPr/>
                    <a:lstStyle/>
                    <a:p>
                      <a:pPr algn="l" fontAlgn="b"/>
                      <a:r>
                        <a:rPr lang="de-AT" sz="700" u="none" strike="noStrike">
                          <a:effectLst/>
                        </a:rPr>
                        <a:t>1.4.10</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CAM-DISP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CAM-DISP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215821924"/>
                  </a:ext>
                </a:extLst>
              </a:tr>
              <a:tr h="275833">
                <a:tc>
                  <a:txBody>
                    <a:bodyPr/>
                    <a:lstStyle/>
                    <a:p>
                      <a:pPr algn="l" fontAlgn="b"/>
                      <a:r>
                        <a:rPr lang="de-AT" sz="700" u="none" strike="noStrike">
                          <a:effectLst/>
                        </a:rPr>
                        <a:t>1.4.11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SWITCH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SWITCH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295699427"/>
                  </a:ext>
                </a:extLst>
              </a:tr>
              <a:tr h="275833">
                <a:tc>
                  <a:txBody>
                    <a:bodyPr/>
                    <a:lstStyle/>
                    <a:p>
                      <a:pPr algn="l" fontAlgn="b"/>
                      <a:r>
                        <a:rPr lang="de-AT" sz="700" u="none" strike="noStrike">
                          <a:effectLst/>
                        </a:rPr>
                        <a:t>1.4.12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USB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USB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3450831186"/>
                  </a:ext>
                </a:extLst>
              </a:tr>
              <a:tr h="275833">
                <a:tc>
                  <a:txBody>
                    <a:bodyPr/>
                    <a:lstStyle/>
                    <a:p>
                      <a:pPr algn="l" fontAlgn="b"/>
                      <a:r>
                        <a:rPr lang="de-AT" sz="700" u="none" strike="noStrike">
                          <a:effectLst/>
                        </a:rPr>
                        <a:t>1.4.13</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USB-C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USB-C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1499612790"/>
                  </a:ext>
                </a:extLst>
              </a:tr>
              <a:tr h="275833">
                <a:tc>
                  <a:txBody>
                    <a:bodyPr/>
                    <a:lstStyle/>
                    <a:p>
                      <a:pPr algn="l" fontAlgn="b"/>
                      <a:r>
                        <a:rPr lang="de-AT" sz="700" u="none" strike="noStrike">
                          <a:effectLst/>
                        </a:rPr>
                        <a:t>1.4.14</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PCIe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PCIe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726455902"/>
                  </a:ext>
                </a:extLst>
              </a:tr>
              <a:tr h="275833">
                <a:tc>
                  <a:txBody>
                    <a:bodyPr/>
                    <a:lstStyle/>
                    <a:p>
                      <a:pPr algn="l" fontAlgn="b"/>
                      <a:r>
                        <a:rPr lang="de-AT" sz="700" u="none" strike="noStrike">
                          <a:effectLst/>
                        </a:rPr>
                        <a:t>1.4.15</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LED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r>
                        <a:rPr lang="de-AT" sz="700" u="none" strike="noStrike">
                          <a:effectLst/>
                        </a:rPr>
                        <a:t>LED for REF</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924" marR="3924" marT="3924"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924" marR="3924" marT="3924" marB="0" anchor="b"/>
                </a:tc>
                <a:extLst>
                  <a:ext uri="{0D108BD9-81ED-4DB2-BD59-A6C34878D82A}">
                    <a16:rowId xmlns:a16="http://schemas.microsoft.com/office/drawing/2014/main" val="2406506145"/>
                  </a:ext>
                </a:extLst>
              </a:tr>
            </a:tbl>
          </a:graphicData>
        </a:graphic>
      </p:graphicFrame>
    </p:spTree>
    <p:extLst>
      <p:ext uri="{BB962C8B-B14F-4D97-AF65-F5344CB8AC3E}">
        <p14:creationId xmlns:p14="http://schemas.microsoft.com/office/powerpoint/2010/main" val="275643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F6F48-EB8D-70AE-49D2-AC1B2B0D8A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05D74C-F03E-4F49-4E51-99CA8593425F}"/>
              </a:ext>
            </a:extLst>
          </p:cNvPr>
          <p:cNvSpPr>
            <a:spLocks noGrp="1"/>
          </p:cNvSpPr>
          <p:nvPr>
            <p:ph type="title"/>
          </p:nvPr>
        </p:nvSpPr>
        <p:spPr/>
        <p:txBody>
          <a:bodyPr/>
          <a:lstStyle/>
          <a:p>
            <a:br>
              <a:rPr lang="de-DE" dirty="0"/>
            </a:br>
            <a:endParaRPr lang="de-AT" dirty="0"/>
          </a:p>
        </p:txBody>
      </p:sp>
      <p:sp>
        <p:nvSpPr>
          <p:cNvPr id="5" name="Date Placeholder 4">
            <a:extLst>
              <a:ext uri="{FF2B5EF4-FFF2-40B4-BE49-F238E27FC236}">
                <a16:creationId xmlns:a16="http://schemas.microsoft.com/office/drawing/2014/main" id="{77BB6A32-8036-A401-DDAE-BDD94575E23F}"/>
              </a:ext>
            </a:extLst>
          </p:cNvPr>
          <p:cNvSpPr>
            <a:spLocks noGrp="1"/>
          </p:cNvSpPr>
          <p:nvPr>
            <p:ph type="dt" sz="half" idx="10"/>
          </p:nvPr>
        </p:nvSpPr>
        <p:spPr/>
        <p:txBody>
          <a:bodyPr/>
          <a:lstStyle/>
          <a:p>
            <a:fld id="{FB5C87BB-420D-4EF8-800D-6E37A2AC8948}" type="datetime1">
              <a:rPr lang="en-GB" smtClean="0"/>
              <a:t>19/06/2025</a:t>
            </a:fld>
            <a:endParaRPr lang="en-GB"/>
          </a:p>
        </p:txBody>
      </p:sp>
      <p:sp>
        <p:nvSpPr>
          <p:cNvPr id="6" name="Slide Number Placeholder 5">
            <a:extLst>
              <a:ext uri="{FF2B5EF4-FFF2-40B4-BE49-F238E27FC236}">
                <a16:creationId xmlns:a16="http://schemas.microsoft.com/office/drawing/2014/main" id="{7303A7EF-F139-64CA-353A-28DF04B6B4B7}"/>
              </a:ext>
            </a:extLst>
          </p:cNvPr>
          <p:cNvSpPr>
            <a:spLocks noGrp="1"/>
          </p:cNvSpPr>
          <p:nvPr>
            <p:ph type="sldNum" sz="quarter" idx="12"/>
          </p:nvPr>
        </p:nvSpPr>
        <p:spPr/>
        <p:txBody>
          <a:bodyPr/>
          <a:lstStyle/>
          <a:p>
            <a:fld id="{C9D8FB56-1768-4191-8A17-09BD1168FD6B}" type="slidenum">
              <a:rPr lang="en-GB" smtClean="0"/>
              <a:t>16</a:t>
            </a:fld>
            <a:endParaRPr lang="en-GB"/>
          </a:p>
        </p:txBody>
      </p:sp>
      <p:sp>
        <p:nvSpPr>
          <p:cNvPr id="8" name="Title 4">
            <a:extLst>
              <a:ext uri="{FF2B5EF4-FFF2-40B4-BE49-F238E27FC236}">
                <a16:creationId xmlns:a16="http://schemas.microsoft.com/office/drawing/2014/main" id="{B24428A0-56CD-0F47-6B50-BD1CC689310B}"/>
              </a:ext>
            </a:extLst>
          </p:cNvPr>
          <p:cNvSpPr txBox="1">
            <a:spLocks/>
          </p:cNvSpPr>
          <p:nvPr/>
        </p:nvSpPr>
        <p:spPr>
          <a:xfrm>
            <a:off x="648645" y="0"/>
            <a:ext cx="5175686" cy="374392"/>
          </a:xfrm>
          <a:prstGeom prst="rect">
            <a:avLst/>
          </a:prstGeom>
        </p:spPr>
        <p:txBody>
          <a:bodyPr vert="horz" lIns="91440" tIns="45720" rIns="91440" bIns="45720" rtlCol="0" anchor="b">
            <a:normAutofit lnSpcReduction="10000"/>
          </a:bodyPr>
          <a:lstStyle>
            <a:lvl1pPr algn="l" defTabSz="914400" rtl="0" eaLnBrk="1" latinLnBrk="0" hangingPunct="1">
              <a:lnSpc>
                <a:spcPct val="100000"/>
              </a:lnSpc>
              <a:spcBef>
                <a:spcPct val="0"/>
              </a:spcBef>
              <a:buNone/>
              <a:defRPr sz="3200" b="1" kern="1200" spc="100" baseline="0">
                <a:solidFill>
                  <a:schemeClr val="tx2"/>
                </a:solidFill>
                <a:latin typeface="Trebuchet MS" panose="020B0603020202020204" pitchFamily="34" charset="0"/>
                <a:ea typeface="+mj-ea"/>
                <a:cs typeface="+mj-cs"/>
              </a:defRPr>
            </a:lvl1pPr>
          </a:lstStyle>
          <a:p>
            <a:r>
              <a:rPr lang="en-GB" sz="2000" dirty="0"/>
              <a:t>Bill of Materials(BoM)</a:t>
            </a:r>
          </a:p>
        </p:txBody>
      </p:sp>
      <p:graphicFrame>
        <p:nvGraphicFramePr>
          <p:cNvPr id="4" name="Table 3">
            <a:extLst>
              <a:ext uri="{FF2B5EF4-FFF2-40B4-BE49-F238E27FC236}">
                <a16:creationId xmlns:a16="http://schemas.microsoft.com/office/drawing/2014/main" id="{EB208949-6432-4D2B-089F-015F3B6DBCCA}"/>
              </a:ext>
            </a:extLst>
          </p:cNvPr>
          <p:cNvGraphicFramePr>
            <a:graphicFrameLocks noGrp="1"/>
          </p:cNvGraphicFramePr>
          <p:nvPr>
            <p:extLst>
              <p:ext uri="{D42A27DB-BD31-4B8C-83A1-F6EECF244321}">
                <p14:modId xmlns:p14="http://schemas.microsoft.com/office/powerpoint/2010/main" val="1506784886"/>
              </p:ext>
            </p:extLst>
          </p:nvPr>
        </p:nvGraphicFramePr>
        <p:xfrm>
          <a:off x="648645" y="470338"/>
          <a:ext cx="10512840" cy="6165095"/>
        </p:xfrm>
        <a:graphic>
          <a:graphicData uri="http://schemas.openxmlformats.org/drawingml/2006/table">
            <a:tbl>
              <a:tblPr>
                <a:tableStyleId>{5C22544A-7EE6-4342-B048-85BDC9FD1C3A}</a:tableStyleId>
              </a:tblPr>
              <a:tblGrid>
                <a:gridCol w="1214879">
                  <a:extLst>
                    <a:ext uri="{9D8B030D-6E8A-4147-A177-3AD203B41FA5}">
                      <a16:colId xmlns:a16="http://schemas.microsoft.com/office/drawing/2014/main" val="610479212"/>
                    </a:ext>
                  </a:extLst>
                </a:gridCol>
                <a:gridCol w="1214879">
                  <a:extLst>
                    <a:ext uri="{9D8B030D-6E8A-4147-A177-3AD203B41FA5}">
                      <a16:colId xmlns:a16="http://schemas.microsoft.com/office/drawing/2014/main" val="1627990361"/>
                    </a:ext>
                  </a:extLst>
                </a:gridCol>
                <a:gridCol w="1214879">
                  <a:extLst>
                    <a:ext uri="{9D8B030D-6E8A-4147-A177-3AD203B41FA5}">
                      <a16:colId xmlns:a16="http://schemas.microsoft.com/office/drawing/2014/main" val="3935047804"/>
                    </a:ext>
                  </a:extLst>
                </a:gridCol>
                <a:gridCol w="1214879">
                  <a:extLst>
                    <a:ext uri="{9D8B030D-6E8A-4147-A177-3AD203B41FA5}">
                      <a16:colId xmlns:a16="http://schemas.microsoft.com/office/drawing/2014/main" val="1046172590"/>
                    </a:ext>
                  </a:extLst>
                </a:gridCol>
                <a:gridCol w="503898">
                  <a:extLst>
                    <a:ext uri="{9D8B030D-6E8A-4147-A177-3AD203B41FA5}">
                      <a16:colId xmlns:a16="http://schemas.microsoft.com/office/drawing/2014/main" val="4178426117"/>
                    </a:ext>
                  </a:extLst>
                </a:gridCol>
                <a:gridCol w="427968">
                  <a:extLst>
                    <a:ext uri="{9D8B030D-6E8A-4147-A177-3AD203B41FA5}">
                      <a16:colId xmlns:a16="http://schemas.microsoft.com/office/drawing/2014/main" val="2203606983"/>
                    </a:ext>
                  </a:extLst>
                </a:gridCol>
                <a:gridCol w="372746">
                  <a:extLst>
                    <a:ext uri="{9D8B030D-6E8A-4147-A177-3AD203B41FA5}">
                      <a16:colId xmlns:a16="http://schemas.microsoft.com/office/drawing/2014/main" val="421971680"/>
                    </a:ext>
                  </a:extLst>
                </a:gridCol>
                <a:gridCol w="3133833">
                  <a:extLst>
                    <a:ext uri="{9D8B030D-6E8A-4147-A177-3AD203B41FA5}">
                      <a16:colId xmlns:a16="http://schemas.microsoft.com/office/drawing/2014/main" val="2453727801"/>
                    </a:ext>
                  </a:extLst>
                </a:gridCol>
                <a:gridCol w="1214879">
                  <a:extLst>
                    <a:ext uri="{9D8B030D-6E8A-4147-A177-3AD203B41FA5}">
                      <a16:colId xmlns:a16="http://schemas.microsoft.com/office/drawing/2014/main" val="4194437964"/>
                    </a:ext>
                  </a:extLst>
                </a:gridCol>
              </a:tblGrid>
              <a:tr h="106409">
                <a:tc>
                  <a:txBody>
                    <a:bodyPr/>
                    <a:lstStyle/>
                    <a:p>
                      <a:pPr algn="l" fontAlgn="b"/>
                      <a:r>
                        <a:rPr lang="de-AT" sz="700" u="none" strike="noStrike">
                          <a:effectLst/>
                        </a:rPr>
                        <a:t>1.5</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Visaton SC 4.7 ND Speaker</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Visaton SC 4.7 ND Speaker</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External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dirty="0">
                          <a:effectLst/>
                        </a:rPr>
                        <a:t>9,4</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9,4</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r>
                        <a:rPr lang="de-AT" sz="600" u="sng" strike="noStrike" dirty="0">
                          <a:solidFill>
                            <a:schemeClr val="accent1"/>
                          </a:solidFill>
                          <a:effectLst/>
                          <a:hlinkClick r:id="rId2">
                            <a:extLst>
                              <a:ext uri="{A12FA001-AC4F-418D-AE19-62706E023703}">
                                <ahyp:hlinkClr xmlns:ahyp="http://schemas.microsoft.com/office/drawing/2018/hyperlinkcolor" val="tx"/>
                              </a:ext>
                            </a:extLst>
                          </a:hlinkClick>
                        </a:rPr>
                        <a:t>https://www.thomann.de/at/visaton_fr_58.htm</a:t>
                      </a:r>
                      <a:endParaRPr lang="de-AT" sz="600" b="0" i="0" u="sng" strike="noStrike" dirty="0">
                        <a:solidFill>
                          <a:schemeClr val="accent1"/>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24237510"/>
                  </a:ext>
                </a:extLst>
              </a:tr>
              <a:tr h="106409">
                <a:tc>
                  <a:txBody>
                    <a:bodyPr/>
                    <a:lstStyle/>
                    <a:p>
                      <a:pPr algn="l" fontAlgn="b"/>
                      <a:r>
                        <a:rPr lang="de-AT" sz="700" u="none" strike="noStrike">
                          <a:effectLst/>
                        </a:rPr>
                        <a:t>1.6</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omnidirectional wheels</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Utrasonic sensor stand</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2435749274"/>
                  </a:ext>
                </a:extLst>
              </a:tr>
              <a:tr h="106409">
                <a:tc>
                  <a:txBody>
                    <a:bodyPr/>
                    <a:lstStyle/>
                    <a:p>
                      <a:pPr algn="l" fontAlgn="b"/>
                      <a:r>
                        <a:rPr lang="de-AT" sz="700" u="none" strike="noStrike">
                          <a:effectLst/>
                        </a:rPr>
                        <a:t>1.6.1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Component2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Component2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436645830"/>
                  </a:ext>
                </a:extLst>
              </a:tr>
              <a:tr h="106409">
                <a:tc>
                  <a:txBody>
                    <a:bodyPr/>
                    <a:lstStyle/>
                    <a:p>
                      <a:pPr algn="l" fontAlgn="b"/>
                      <a:r>
                        <a:rPr lang="de-AT" sz="700" u="none" strike="noStrike">
                          <a:effectLst/>
                        </a:rPr>
                        <a:t>1.6.2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Component3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Component3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2822279332"/>
                  </a:ext>
                </a:extLst>
              </a:tr>
              <a:tr h="106409">
                <a:tc>
                  <a:txBody>
                    <a:bodyPr/>
                    <a:lstStyle/>
                    <a:p>
                      <a:pPr algn="l" fontAlgn="b"/>
                      <a:r>
                        <a:rPr lang="de-AT" sz="700" u="none" strike="noStrike">
                          <a:effectLst/>
                        </a:rPr>
                        <a:t>1.6.3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Component1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Component1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396504851"/>
                  </a:ext>
                </a:extLst>
              </a:tr>
              <a:tr h="106409">
                <a:tc>
                  <a:txBody>
                    <a:bodyPr/>
                    <a:lstStyle/>
                    <a:p>
                      <a:pPr algn="l" fontAlgn="b"/>
                      <a:r>
                        <a:rPr lang="de-AT" sz="700" u="none" strike="noStrike">
                          <a:effectLst/>
                        </a:rPr>
                        <a:t>1.7</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hc-sr04</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hc-sr04</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External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4,56</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4,56</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r>
                        <a:rPr lang="de-AT" sz="600" u="sng" strike="noStrike" dirty="0">
                          <a:solidFill>
                            <a:schemeClr val="accent1"/>
                          </a:solidFill>
                          <a:effectLst/>
                          <a:hlinkClick r:id="rId3">
                            <a:extLst>
                              <a:ext uri="{A12FA001-AC4F-418D-AE19-62706E023703}">
                                <ahyp:hlinkClr xmlns:ahyp="http://schemas.microsoft.com/office/drawing/2018/hyperlinkcolor" val="tx"/>
                              </a:ext>
                            </a:extLst>
                          </a:hlinkClick>
                        </a:rPr>
                        <a:t>https://www.sparkfun.com/ultrasonic-distance-sensor-hc-sr04.html</a:t>
                      </a:r>
                      <a:endParaRPr lang="de-AT" sz="600" b="0" i="0" u="sng" strike="noStrike" dirty="0">
                        <a:solidFill>
                          <a:schemeClr val="accent1"/>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2292263427"/>
                  </a:ext>
                </a:extLst>
              </a:tr>
              <a:tr h="106409">
                <a:tc>
                  <a:txBody>
                    <a:bodyPr/>
                    <a:lstStyle/>
                    <a:p>
                      <a:pPr algn="l" fontAlgn="b"/>
                      <a:r>
                        <a:rPr lang="de-AT" sz="700" u="none" strike="noStrike">
                          <a:effectLst/>
                        </a:rPr>
                        <a:t>1.8</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joint for wheel and motor 3</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joint for wheel and motor 3</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2607551830"/>
                  </a:ext>
                </a:extLst>
              </a:tr>
              <a:tr h="106409">
                <a:tc>
                  <a:txBody>
                    <a:bodyPr/>
                    <a:lstStyle/>
                    <a:p>
                      <a:pPr algn="l" fontAlgn="b"/>
                      <a:r>
                        <a:rPr lang="de-AT" sz="700" u="none" strike="noStrike">
                          <a:effectLst/>
                        </a:rPr>
                        <a:t>1.9</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Robot top cover</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Robot top cover</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299581393"/>
                  </a:ext>
                </a:extLst>
              </a:tr>
              <a:tr h="106409">
                <a:tc>
                  <a:txBody>
                    <a:bodyPr/>
                    <a:lstStyle/>
                    <a:p>
                      <a:pPr algn="l" fontAlgn="b"/>
                      <a:r>
                        <a:rPr lang="de-AT" sz="700" u="none" strike="noStrike">
                          <a:effectLst/>
                        </a:rPr>
                        <a:t>1.10</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wheel pin 4</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wheel pin 4</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613738426"/>
                  </a:ext>
                </a:extLst>
              </a:tr>
              <a:tr h="106409">
                <a:tc>
                  <a:txBody>
                    <a:bodyPr/>
                    <a:lstStyle/>
                    <a:p>
                      <a:pPr algn="l" fontAlgn="b"/>
                      <a:r>
                        <a:rPr lang="de-AT" sz="700" u="none" strike="noStrike">
                          <a:effectLst/>
                        </a:rPr>
                        <a:t>1.11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Component11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Component11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126007121"/>
                  </a:ext>
                </a:extLst>
              </a:tr>
              <a:tr h="106409">
                <a:tc>
                  <a:txBody>
                    <a:bodyPr/>
                    <a:lstStyle/>
                    <a:p>
                      <a:pPr algn="l" fontAlgn="b"/>
                      <a:r>
                        <a:rPr lang="de-AT" sz="700" u="none" strike="noStrike">
                          <a:effectLst/>
                        </a:rPr>
                        <a:t>1.12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wheel pin 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wheel pin 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552486199"/>
                  </a:ext>
                </a:extLst>
              </a:tr>
              <a:tr h="106409">
                <a:tc>
                  <a:txBody>
                    <a:bodyPr/>
                    <a:lstStyle/>
                    <a:p>
                      <a:pPr algn="l" fontAlgn="b"/>
                      <a:r>
                        <a:rPr lang="de-AT" sz="700" u="none" strike="noStrike">
                          <a:effectLst/>
                        </a:rPr>
                        <a:t>1.13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joint for wheel and motor 4</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joint for wheel and motor 4</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1450094641"/>
                  </a:ext>
                </a:extLst>
              </a:tr>
              <a:tr h="106409">
                <a:tc>
                  <a:txBody>
                    <a:bodyPr/>
                    <a:lstStyle/>
                    <a:p>
                      <a:pPr algn="l" fontAlgn="b"/>
                      <a:r>
                        <a:rPr lang="de-AT" sz="700" u="none" strike="noStrike">
                          <a:effectLst/>
                        </a:rPr>
                        <a:t>1.14</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wheel pin 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wheel pin 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2976804392"/>
                  </a:ext>
                </a:extLst>
              </a:tr>
              <a:tr h="106409">
                <a:tc>
                  <a:txBody>
                    <a:bodyPr/>
                    <a:lstStyle/>
                    <a:p>
                      <a:pPr algn="l" fontAlgn="b"/>
                      <a:r>
                        <a:rPr lang="de-AT" sz="700" u="none" strike="noStrike">
                          <a:effectLst/>
                        </a:rPr>
                        <a:t>1.15</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wheel pin 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wheel pin 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904551084"/>
                  </a:ext>
                </a:extLst>
              </a:tr>
              <a:tr h="268289">
                <a:tc>
                  <a:txBody>
                    <a:bodyPr/>
                    <a:lstStyle/>
                    <a:p>
                      <a:pPr algn="l" fontAlgn="b"/>
                      <a:r>
                        <a:rPr lang="de-AT" sz="700" u="none" strike="noStrike">
                          <a:effectLst/>
                        </a:rPr>
                        <a:t>1.16</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Battery</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Battery</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External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61,21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61,21</a:t>
                      </a:r>
                      <a:endParaRPr lang="de-AT" sz="700" b="1" i="0" u="none" strike="noStrike" dirty="0">
                        <a:solidFill>
                          <a:srgbClr val="000000"/>
                        </a:solidFill>
                        <a:effectLst/>
                        <a:latin typeface="Calibri" panose="020F0502020204030204" pitchFamily="34" charset="0"/>
                      </a:endParaRPr>
                    </a:p>
                  </a:txBody>
                  <a:tcPr marL="3515" marR="3515" marT="3515" marB="0" anchor="b"/>
                </a:tc>
                <a:tc gridSpan="2">
                  <a:txBody>
                    <a:bodyPr/>
                    <a:lstStyle/>
                    <a:p>
                      <a:pPr algn="l" fontAlgn="b"/>
                      <a:r>
                        <a:rPr lang="de-AT" sz="600" u="sng" strike="noStrike" dirty="0">
                          <a:solidFill>
                            <a:schemeClr val="accent1"/>
                          </a:solidFill>
                          <a:effectLst/>
                          <a:hlinkClick r:id="rId4">
                            <a:extLst>
                              <a:ext uri="{A12FA001-AC4F-418D-AE19-62706E023703}">
                                <ahyp:hlinkClr xmlns:ahyp="http://schemas.microsoft.com/office/drawing/2018/hyperlinkcolor" val="tx"/>
                              </a:ext>
                            </a:extLst>
                          </a:hlinkClick>
                        </a:rPr>
                        <a:t>https://www.reichelt.at/at/de/shop/produkt/lithium-akku_lifepo4_12_8_v_12_ah-384572?PROVID=2807&amp;gad_source=1&amp;gad_campaignid=20946573290&amp;gbraid=0AAAAADwnxtYfnj8iPh_8jzfgkG_GJi2P3&amp;gclid=EAIaIQobChMIouiJzff_jQMV-8c8Ah2NDA7GEAQYBCABEgK-EPD_BwE</a:t>
                      </a:r>
                      <a:endParaRPr lang="de-AT" sz="600" b="0" i="0" u="sng" strike="noStrike" dirty="0">
                        <a:solidFill>
                          <a:schemeClr val="accent1"/>
                        </a:solidFill>
                        <a:effectLst/>
                        <a:latin typeface="Calibri" panose="020F0502020204030204" pitchFamily="34" charset="0"/>
                      </a:endParaRPr>
                    </a:p>
                  </a:txBody>
                  <a:tcPr marL="3515" marR="3515" marT="3515" marB="0" anchor="b"/>
                </a:tc>
                <a:tc hMerge="1">
                  <a:txBody>
                    <a:bodyPr/>
                    <a:lstStyle/>
                    <a:p>
                      <a:endParaRPr lang="de-AT"/>
                    </a:p>
                  </a:txBody>
                  <a:tcPr/>
                </a:tc>
                <a:extLst>
                  <a:ext uri="{0D108BD9-81ED-4DB2-BD59-A6C34878D82A}">
                    <a16:rowId xmlns:a16="http://schemas.microsoft.com/office/drawing/2014/main" val="2842288549"/>
                  </a:ext>
                </a:extLst>
              </a:tr>
              <a:tr h="209423">
                <a:tc>
                  <a:txBody>
                    <a:bodyPr/>
                    <a:lstStyle/>
                    <a:p>
                      <a:pPr algn="l" fontAlgn="b"/>
                      <a:r>
                        <a:rPr lang="de-AT" sz="700" u="none" strike="noStrike">
                          <a:effectLst/>
                        </a:rPr>
                        <a:t>1.17</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Demo 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H birdge and power control circuit</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External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22,45</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22,45</a:t>
                      </a:r>
                      <a:endParaRPr lang="de-AT" sz="700" b="1" i="0" u="none" strike="noStrike" dirty="0">
                        <a:solidFill>
                          <a:srgbClr val="000000"/>
                        </a:solidFill>
                        <a:effectLst/>
                        <a:latin typeface="Calibri" panose="020F0502020204030204" pitchFamily="34" charset="0"/>
                      </a:endParaRPr>
                    </a:p>
                  </a:txBody>
                  <a:tcPr marL="3515" marR="3515" marT="3515" marB="0" anchor="b"/>
                </a:tc>
                <a:tc gridSpan="2">
                  <a:txBody>
                    <a:bodyPr/>
                    <a:lstStyle/>
                    <a:p>
                      <a:pPr algn="l" fontAlgn="b"/>
                      <a:r>
                        <a:rPr lang="de-AT" sz="600" u="sng" strike="noStrike" dirty="0">
                          <a:solidFill>
                            <a:schemeClr val="accent1"/>
                          </a:solidFill>
                          <a:effectLst/>
                          <a:hlinkClick r:id="rId5">
                            <a:extLst>
                              <a:ext uri="{A12FA001-AC4F-418D-AE19-62706E023703}">
                                <ahyp:hlinkClr xmlns:ahyp="http://schemas.microsoft.com/office/drawing/2018/hyperlinkcolor" val="tx"/>
                              </a:ext>
                            </a:extLst>
                          </a:hlinkClick>
                        </a:rPr>
                        <a:t>https://at.farnell.com/en-AT/seeed-studio/105990007/development-board-h-bridge-motor/dp/4060368?srsltid=AfmBOopHic4Oi2Be9k9MpBgd6GNuSE0dnHD5-GgU6ukIC0DXjSnTEdhE</a:t>
                      </a:r>
                      <a:endParaRPr lang="de-AT" sz="600" b="0" i="0" u="sng" strike="noStrike" dirty="0">
                        <a:solidFill>
                          <a:schemeClr val="accent1"/>
                        </a:solidFill>
                        <a:effectLst/>
                        <a:latin typeface="Calibri" panose="020F0502020204030204" pitchFamily="34" charset="0"/>
                      </a:endParaRPr>
                    </a:p>
                  </a:txBody>
                  <a:tcPr marL="3515" marR="3515" marT="3515" marB="0" anchor="b"/>
                </a:tc>
                <a:tc hMerge="1">
                  <a:txBody>
                    <a:bodyPr/>
                    <a:lstStyle/>
                    <a:p>
                      <a:endParaRPr lang="de-AT"/>
                    </a:p>
                  </a:txBody>
                  <a:tcPr/>
                </a:tc>
                <a:extLst>
                  <a:ext uri="{0D108BD9-81ED-4DB2-BD59-A6C34878D82A}">
                    <a16:rowId xmlns:a16="http://schemas.microsoft.com/office/drawing/2014/main" val="3369065714"/>
                  </a:ext>
                </a:extLst>
              </a:tr>
              <a:tr h="209423">
                <a:tc>
                  <a:txBody>
                    <a:bodyPr/>
                    <a:lstStyle/>
                    <a:p>
                      <a:pPr algn="l" fontAlgn="b"/>
                      <a:r>
                        <a:rPr lang="de-AT" sz="700" u="none" strike="noStrike">
                          <a:effectLst/>
                        </a:rPr>
                        <a:t>1.17.1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PinSocket_1x24_P1.00mm_Vertical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PinSocket_1x24_P1.00mm_Vertical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2168642150"/>
                  </a:ext>
                </a:extLst>
              </a:tr>
              <a:tr h="209423">
                <a:tc>
                  <a:txBody>
                    <a:bodyPr/>
                    <a:lstStyle/>
                    <a:p>
                      <a:pPr algn="l" fontAlgn="b"/>
                      <a:r>
                        <a:rPr lang="de-AT" sz="700" u="none" strike="noStrike">
                          <a:effectLst/>
                        </a:rPr>
                        <a:t>1.17.2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pt-BR" sz="700" u="none" strike="noStrike">
                          <a:effectLst/>
                        </a:rPr>
                        <a:t>C_Radial_D4.0mm_H5.0mm_P1.50mm</a:t>
                      </a:r>
                      <a:endParaRPr lang="pt-BR"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pt-BR" sz="700" u="none" strike="noStrike">
                          <a:effectLst/>
                        </a:rPr>
                        <a:t>C_Radial_D4.0mm_H5.0mm_P1.50mm</a:t>
                      </a:r>
                      <a:endParaRPr lang="pt-BR"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024742800"/>
                  </a:ext>
                </a:extLst>
              </a:tr>
              <a:tr h="106409">
                <a:tc>
                  <a:txBody>
                    <a:bodyPr/>
                    <a:lstStyle/>
                    <a:p>
                      <a:pPr algn="l" fontAlgn="b"/>
                      <a:r>
                        <a:rPr lang="de-AT" sz="700" u="none" strike="noStrike">
                          <a:effectLst/>
                        </a:rPr>
                        <a:t>1.17.3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C_0805_2012Metric</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C_0805_2012Metric</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946605136"/>
                  </a:ext>
                </a:extLst>
              </a:tr>
              <a:tr h="209423">
                <a:tc>
                  <a:txBody>
                    <a:bodyPr/>
                    <a:lstStyle/>
                    <a:p>
                      <a:pPr algn="l" fontAlgn="b"/>
                      <a:r>
                        <a:rPr lang="de-AT" sz="700" u="none" strike="noStrike">
                          <a:effectLst/>
                        </a:rPr>
                        <a:t>1.17.4</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PinSocket_1x08_P2.54mm_Vertical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PinSocket_1x08_P2.54mm_Vertical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dirty="0">
                          <a:effectLst/>
                        </a:rPr>
                        <a:t>2</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2988532059"/>
                  </a:ext>
                </a:extLst>
              </a:tr>
              <a:tr h="209423">
                <a:tc>
                  <a:txBody>
                    <a:bodyPr/>
                    <a:lstStyle/>
                    <a:p>
                      <a:pPr algn="l" fontAlgn="b"/>
                      <a:r>
                        <a:rPr lang="de-AT" sz="700" u="none" strike="noStrike">
                          <a:effectLst/>
                        </a:rPr>
                        <a:t>1.17.5</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PinSocket_1x04_P2.00mm_Vertical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PinSocket_1x04_P2.00mm_Vertical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4</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390028546"/>
                  </a:ext>
                </a:extLst>
              </a:tr>
              <a:tr h="209423">
                <a:tc>
                  <a:txBody>
                    <a:bodyPr/>
                    <a:lstStyle/>
                    <a:p>
                      <a:pPr algn="l" fontAlgn="b"/>
                      <a:r>
                        <a:rPr lang="de-AT" sz="700" u="none" strike="noStrike">
                          <a:effectLst/>
                        </a:rPr>
                        <a:t>1.17.6</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Infineon_PG-TO-220-7Lead_TabPin8</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Infineon_PG-TO-220-7Lead_TabPin8</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4</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1765403018"/>
                  </a:ext>
                </a:extLst>
              </a:tr>
              <a:tr h="106409">
                <a:tc>
                  <a:txBody>
                    <a:bodyPr/>
                    <a:lstStyle/>
                    <a:p>
                      <a:pPr algn="l" fontAlgn="b"/>
                      <a:r>
                        <a:rPr lang="de-AT" sz="700" u="none" strike="noStrike">
                          <a:effectLst/>
                        </a:rPr>
                        <a:t>1.17.6.1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Demo 1.6.1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Demo 1.6.1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169782100"/>
                  </a:ext>
                </a:extLst>
              </a:tr>
              <a:tr h="312438">
                <a:tc>
                  <a:txBody>
                    <a:bodyPr/>
                    <a:lstStyle/>
                    <a:p>
                      <a:pPr algn="l" fontAlgn="b"/>
                      <a:r>
                        <a:rPr lang="de-AT" sz="700" u="none" strike="noStrike">
                          <a:effectLst/>
                        </a:rPr>
                        <a:t>1.17.7</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TerminalBlock_Phoenix_MKDS-1,5-2_1x02_P5.00mm_Horizontal</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TerminalBlock_Phoenix_MKDS-1,5-2_1x02_P5.00mm_Horizontal</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5</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574151641"/>
                  </a:ext>
                </a:extLst>
              </a:tr>
              <a:tr h="106409">
                <a:tc>
                  <a:txBody>
                    <a:bodyPr/>
                    <a:lstStyle/>
                    <a:p>
                      <a:pPr algn="l" fontAlgn="b"/>
                      <a:r>
                        <a:rPr lang="de-AT" sz="700" u="none" strike="noStrike">
                          <a:effectLst/>
                        </a:rPr>
                        <a:t>1.17.8</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D_SMA</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D_SMA</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902835154"/>
                  </a:ext>
                </a:extLst>
              </a:tr>
              <a:tr h="106409">
                <a:tc>
                  <a:txBody>
                    <a:bodyPr/>
                    <a:lstStyle/>
                    <a:p>
                      <a:pPr algn="l" fontAlgn="b"/>
                      <a:r>
                        <a:rPr lang="de-AT" sz="700" u="none" strike="noStrike">
                          <a:effectLst/>
                        </a:rPr>
                        <a:t>1.17.9</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R_1206_3216Metric</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R_1206_3216Metric</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4</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2741586611"/>
                  </a:ext>
                </a:extLst>
              </a:tr>
              <a:tr h="106409">
                <a:tc>
                  <a:txBody>
                    <a:bodyPr/>
                    <a:lstStyle/>
                    <a:p>
                      <a:pPr algn="l" fontAlgn="b"/>
                      <a:r>
                        <a:rPr lang="de-AT" sz="700" u="none" strike="noStrike">
                          <a:effectLst/>
                        </a:rPr>
                        <a:t>1.17.10</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SOT-89-3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SOT-89-3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176161341"/>
                  </a:ext>
                </a:extLst>
              </a:tr>
              <a:tr h="106409">
                <a:tc>
                  <a:txBody>
                    <a:bodyPr/>
                    <a:lstStyle/>
                    <a:p>
                      <a:pPr algn="l" fontAlgn="b"/>
                      <a:r>
                        <a:rPr lang="de-AT" sz="700" u="none" strike="noStrike">
                          <a:effectLst/>
                        </a:rPr>
                        <a:t>1.17.10.1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Demo 1.8.1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Demo 1.8.1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4182756361"/>
                  </a:ext>
                </a:extLst>
              </a:tr>
              <a:tr h="106409">
                <a:tc>
                  <a:txBody>
                    <a:bodyPr/>
                    <a:lstStyle/>
                    <a:p>
                      <a:pPr algn="l" fontAlgn="b"/>
                      <a:r>
                        <a:rPr lang="de-AT" sz="700" u="none" strike="noStrike">
                          <a:effectLst/>
                        </a:rPr>
                        <a:t>1.17.11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Demo_PCB</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Demo_PCB</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dirty="0">
                          <a:effectLst/>
                        </a:rPr>
                        <a:t>1</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1490867505"/>
                  </a:ext>
                </a:extLst>
              </a:tr>
              <a:tr h="209423">
                <a:tc>
                  <a:txBody>
                    <a:bodyPr/>
                    <a:lstStyle/>
                    <a:p>
                      <a:pPr algn="l" fontAlgn="b"/>
                      <a:r>
                        <a:rPr lang="de-AT" sz="700" u="none" strike="noStrike">
                          <a:effectLst/>
                        </a:rPr>
                        <a:t>1.17.12</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PinHeader_1x02_P2.00mm_Vertical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PinHeader_1x02_P2.00mm_Vertical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604620568"/>
                  </a:ext>
                </a:extLst>
              </a:tr>
              <a:tr h="209423">
                <a:tc>
                  <a:txBody>
                    <a:bodyPr/>
                    <a:lstStyle/>
                    <a:p>
                      <a:pPr algn="l" fontAlgn="b"/>
                      <a:r>
                        <a:rPr lang="de-AT" sz="700" u="none" strike="noStrike">
                          <a:effectLst/>
                        </a:rPr>
                        <a:t>1.17.13</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PinSocket_1x11_P2.54mm_Vertical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a:effectLst/>
                        </a:rPr>
                        <a:t>PinSocket_1x11_P2.54mm_Vertical</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DE"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166238411"/>
                  </a:ext>
                </a:extLst>
              </a:tr>
              <a:tr h="106409">
                <a:tc>
                  <a:txBody>
                    <a:bodyPr/>
                    <a:lstStyle/>
                    <a:p>
                      <a:pPr algn="l" fontAlgn="b"/>
                      <a:r>
                        <a:rPr lang="de-AT" sz="700" u="none" strike="noStrike">
                          <a:effectLst/>
                        </a:rPr>
                        <a:t>1.18</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joint for weel and motor</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joint for weel and motor</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842939117"/>
                  </a:ext>
                </a:extLst>
              </a:tr>
              <a:tr h="106409">
                <a:tc>
                  <a:txBody>
                    <a:bodyPr/>
                    <a:lstStyle/>
                    <a:p>
                      <a:pPr algn="l" fontAlgn="b"/>
                      <a:r>
                        <a:rPr lang="de-AT" sz="700" u="none" strike="noStrike" dirty="0">
                          <a:effectLst/>
                        </a:rPr>
                        <a:t>1.19</a:t>
                      </a:r>
                    </a:p>
                  </a:txBody>
                  <a:tcPr marL="3515" marR="3515" marT="3515" marB="0" anchor="b"/>
                </a:tc>
                <a:tc>
                  <a:txBody>
                    <a:bodyPr/>
                    <a:lstStyle/>
                    <a:p>
                      <a:pPr algn="l" fontAlgn="b"/>
                      <a:r>
                        <a:rPr lang="en-US" sz="700" u="none" strike="noStrike">
                          <a:effectLst/>
                        </a:rPr>
                        <a:t>joint for wheel and motor 2</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en-US" sz="700" u="none" strike="noStrike">
                          <a:effectLst/>
                        </a:rPr>
                        <a:t>joint for wheel and motor 2</a:t>
                      </a:r>
                      <a:endParaRPr lang="en-US"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1</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4104370408"/>
                  </a:ext>
                </a:extLst>
              </a:tr>
              <a:tr h="621481">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l" fontAlgn="b"/>
                      <a:r>
                        <a:rPr lang="de-AT" sz="700" u="none" strike="noStrike" dirty="0">
                          <a:effectLst/>
                        </a:rPr>
                        <a:t>Screws</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0,039</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r>
                        <a:rPr lang="de-AT" sz="700" u="none" strike="noStrike">
                          <a:effectLst/>
                        </a:rPr>
                        <a:t>25</a:t>
                      </a:r>
                      <a:endParaRPr lang="de-AT" sz="700" b="1" i="0" u="none" strike="noStrike">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0,975</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r>
                        <a:rPr lang="de-AT" sz="700" b="1" i="0" u="none" strike="noStrike" dirty="0">
                          <a:solidFill>
                            <a:srgbClr val="000000"/>
                          </a:solidFill>
                          <a:effectLst/>
                          <a:latin typeface="Calibri" panose="020F0502020204030204" pitchFamily="34" charset="0"/>
                        </a:rPr>
                        <a:t>https://at.rs-online.com/web/p/maschinenschrauben/9087637?cm_mmc=AT-PLA-DS3A-_-google-_-CSS_AT_DE_Pmax_Test-_--_-9087637&amp;matchtype=&amp;&amp;gad_source=1&amp;gad_campaignid=20298205821&amp;gbraid=0AAAAADkeWNOusA-vOqfDfNz9wzmiB138P&amp;gclid=EAIaIQobChMIobLssJaAjgMVK09IAB2_UwMZEAQYASABEgLiMPD_BwE&amp;gclsrc=aw.ds</a:t>
                      </a: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4182095162"/>
                  </a:ext>
                </a:extLst>
              </a:tr>
              <a:tr h="415452">
                <a:tc>
                  <a:txBody>
                    <a:bodyPr/>
                    <a:lstStyle/>
                    <a:p>
                      <a:pPr algn="l" fontAlgn="b"/>
                      <a:r>
                        <a:rPr lang="de-DE" sz="700" b="1" i="0" u="none" strike="noStrike" dirty="0">
                          <a:solidFill>
                            <a:srgbClr val="000000"/>
                          </a:solidFill>
                          <a:effectLst/>
                          <a:latin typeface="Calibri" panose="020F0502020204030204" pitchFamily="34" charset="0"/>
                        </a:rPr>
                        <a:t>h</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r>
                        <a:rPr lang="de-DE" sz="700" b="1" i="0" u="none" strike="noStrike" dirty="0">
                          <a:solidFill>
                            <a:srgbClr val="000000"/>
                          </a:solidFill>
                          <a:effectLst/>
                          <a:latin typeface="Calibri" panose="020F0502020204030204" pitchFamily="34" charset="0"/>
                        </a:rPr>
                        <a:t>Pcb printing + shipping cost</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19,81</a:t>
                      </a:r>
                    </a:p>
                  </a:txBody>
                  <a:tcPr marL="3515" marR="3515" marT="3515" marB="0" anchor="b"/>
                </a:tc>
                <a:tc>
                  <a:txBody>
                    <a:bodyPr/>
                    <a:lstStyle/>
                    <a:p>
                      <a:pPr algn="r"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19,81</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r>
                        <a:rPr lang="de-AT" sz="700" b="1" i="0" u="none" strike="noStrike" dirty="0">
                          <a:solidFill>
                            <a:schemeClr val="accent1"/>
                          </a:solidFill>
                          <a:effectLst/>
                          <a:latin typeface="Calibri" panose="020F0502020204030204" pitchFamily="34" charset="0"/>
                        </a:rPr>
                        <a:t>https://portal.multi-circuit-boards.eu/?gad_source=1&amp;gad_campaignid=6459884386&amp;gbraid=0AAAAACqjuZESwC78PP8LQmcM7O9uQRz29&amp;gclid=EAIaIQobChMIzeK1kPv_jQMVRaaDBx0toh3uEAAYASAAEgLxKfD_BwE</a:t>
                      </a: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742398454"/>
                  </a:ext>
                </a:extLst>
              </a:tr>
              <a:tr h="106409">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r>
                        <a:rPr lang="de-DE" sz="700" b="1" i="0" u="none" strike="noStrike" dirty="0">
                          <a:solidFill>
                            <a:srgbClr val="000000"/>
                          </a:solidFill>
                          <a:effectLst/>
                          <a:latin typeface="Calibri" panose="020F0502020204030204" pitchFamily="34" charset="0"/>
                        </a:rPr>
                        <a:t>Miscellaneous</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DE"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300</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chemeClr val="accent1"/>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4096321691"/>
                  </a:ext>
                </a:extLst>
              </a:tr>
              <a:tr h="106409">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r>
                        <a:rPr lang="de-DE" sz="700" b="1" i="0" u="none" strike="noStrike" dirty="0">
                          <a:solidFill>
                            <a:srgbClr val="000000"/>
                          </a:solidFill>
                          <a:effectLst/>
                          <a:latin typeface="Calibri" panose="020F0502020204030204" pitchFamily="34" charset="0"/>
                        </a:rPr>
                        <a:t>Total cost of the project</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DE"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r" fontAlgn="b"/>
                      <a:r>
                        <a:rPr lang="de-DE" sz="700" b="1" i="0" u="none" strike="noStrike" dirty="0">
                          <a:solidFill>
                            <a:srgbClr val="000000"/>
                          </a:solidFill>
                          <a:effectLst/>
                          <a:latin typeface="Calibri" panose="020F0502020204030204" pitchFamily="34" charset="0"/>
                        </a:rPr>
                        <a:t>886.64</a:t>
                      </a:r>
                      <a:endParaRPr lang="de-AT" sz="700" b="1" i="0" u="none" strike="noStrike" dirty="0">
                        <a:solidFill>
                          <a:srgbClr val="000000"/>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chemeClr val="accent1"/>
                        </a:solidFill>
                        <a:effectLst/>
                        <a:latin typeface="Calibri" panose="020F0502020204030204" pitchFamily="34" charset="0"/>
                      </a:endParaRPr>
                    </a:p>
                  </a:txBody>
                  <a:tcPr marL="3515" marR="3515" marT="3515" marB="0" anchor="b"/>
                </a:tc>
                <a:tc>
                  <a:txBody>
                    <a:bodyPr/>
                    <a:lstStyle/>
                    <a:p>
                      <a:pPr algn="l" fontAlgn="b"/>
                      <a:endParaRPr lang="de-AT" sz="700" b="1" i="0" u="none" strike="noStrike" dirty="0">
                        <a:solidFill>
                          <a:srgbClr val="000000"/>
                        </a:solidFill>
                        <a:effectLst/>
                        <a:latin typeface="Calibri" panose="020F0502020204030204" pitchFamily="34" charset="0"/>
                      </a:endParaRPr>
                    </a:p>
                  </a:txBody>
                  <a:tcPr marL="3515" marR="3515" marT="3515" marB="0" anchor="b"/>
                </a:tc>
                <a:extLst>
                  <a:ext uri="{0D108BD9-81ED-4DB2-BD59-A6C34878D82A}">
                    <a16:rowId xmlns:a16="http://schemas.microsoft.com/office/drawing/2014/main" val="3297552644"/>
                  </a:ext>
                </a:extLst>
              </a:tr>
            </a:tbl>
          </a:graphicData>
        </a:graphic>
      </p:graphicFrame>
    </p:spTree>
    <p:extLst>
      <p:ext uri="{BB962C8B-B14F-4D97-AF65-F5344CB8AC3E}">
        <p14:creationId xmlns:p14="http://schemas.microsoft.com/office/powerpoint/2010/main" val="460647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31043-3A38-D2A9-8FFC-E0F6218CCA73}"/>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3D67E90C-AF88-2A87-0BD6-8911CC9F0FEC}"/>
              </a:ext>
            </a:extLst>
          </p:cNvPr>
          <p:cNvSpPr txBox="1">
            <a:spLocks/>
          </p:cNvSpPr>
          <p:nvPr/>
        </p:nvSpPr>
        <p:spPr>
          <a:xfrm>
            <a:off x="739819" y="2607495"/>
            <a:ext cx="3591436" cy="164300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3200" b="1" kern="1200" spc="100" baseline="0">
                <a:solidFill>
                  <a:schemeClr val="bg1"/>
                </a:solidFill>
                <a:latin typeface="Trebuchet MS" panose="020B0603020202020204" pitchFamily="34" charset="0"/>
                <a:ea typeface="+mj-ea"/>
                <a:cs typeface="+mj-cs"/>
              </a:defRPr>
            </a:lvl1pPr>
          </a:lstStyle>
          <a:p>
            <a:r>
              <a:rPr lang="en-GB" sz="2000" dirty="0"/>
              <a:t>Tunde Derrick </a:t>
            </a:r>
            <a:br>
              <a:rPr lang="en-GB" sz="2000" dirty="0"/>
            </a:br>
            <a:br>
              <a:rPr lang="en-GB" sz="2000" dirty="0"/>
            </a:br>
            <a:r>
              <a:rPr lang="en-GB" dirty="0"/>
              <a:t>CAD DESIGN</a:t>
            </a:r>
          </a:p>
        </p:txBody>
      </p:sp>
    </p:spTree>
    <p:extLst>
      <p:ext uri="{BB962C8B-B14F-4D97-AF65-F5344CB8AC3E}">
        <p14:creationId xmlns:p14="http://schemas.microsoft.com/office/powerpoint/2010/main" val="1318306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D2153-81F3-4097-B4D7-B89459B4DE97}"/>
              </a:ext>
            </a:extLst>
          </p:cNvPr>
          <p:cNvSpPr>
            <a:spLocks noGrp="1"/>
          </p:cNvSpPr>
          <p:nvPr>
            <p:ph type="dt" sz="half" idx="10"/>
          </p:nvPr>
        </p:nvSpPr>
        <p:spPr/>
        <p:txBody>
          <a:bodyPr/>
          <a:lstStyle/>
          <a:p>
            <a:fld id="{6B572344-D41D-4438-8244-3CE23ACA2EF6}" type="datetime1">
              <a:rPr lang="en-GB" smtClean="0"/>
              <a:t>19/06/2025</a:t>
            </a:fld>
            <a:endParaRPr lang="en-GB"/>
          </a:p>
        </p:txBody>
      </p:sp>
      <p:sp>
        <p:nvSpPr>
          <p:cNvPr id="4" name="Slide Number Placeholder 3">
            <a:extLst>
              <a:ext uri="{FF2B5EF4-FFF2-40B4-BE49-F238E27FC236}">
                <a16:creationId xmlns:a16="http://schemas.microsoft.com/office/drawing/2014/main" id="{10CC6018-7AAC-4039-AA9B-B4A156966CC4}"/>
              </a:ext>
            </a:extLst>
          </p:cNvPr>
          <p:cNvSpPr>
            <a:spLocks noGrp="1"/>
          </p:cNvSpPr>
          <p:nvPr>
            <p:ph type="sldNum" sz="quarter" idx="12"/>
          </p:nvPr>
        </p:nvSpPr>
        <p:spPr/>
        <p:txBody>
          <a:bodyPr/>
          <a:lstStyle/>
          <a:p>
            <a:fld id="{C9D8FB56-1768-4191-8A17-09BD1168FD6B}" type="slidenum">
              <a:rPr lang="en-GB" smtClean="0"/>
              <a:t>18</a:t>
            </a:fld>
            <a:endParaRPr lang="en-GB"/>
          </a:p>
        </p:txBody>
      </p:sp>
      <p:sp>
        <p:nvSpPr>
          <p:cNvPr id="3" name="TextBox 2">
            <a:extLst>
              <a:ext uri="{FF2B5EF4-FFF2-40B4-BE49-F238E27FC236}">
                <a16:creationId xmlns:a16="http://schemas.microsoft.com/office/drawing/2014/main" id="{A7EBE7BD-52AE-1EA6-3A50-1D630AAED697}"/>
              </a:ext>
            </a:extLst>
          </p:cNvPr>
          <p:cNvSpPr txBox="1"/>
          <p:nvPr/>
        </p:nvSpPr>
        <p:spPr>
          <a:xfrm>
            <a:off x="214966" y="1224366"/>
            <a:ext cx="11662233" cy="3930756"/>
          </a:xfrm>
          <a:prstGeom prst="rect">
            <a:avLst/>
          </a:prstGeom>
          <a:noFill/>
        </p:spPr>
        <p:txBody>
          <a:bodyPr wrap="square" rtlCol="0">
            <a:spAutoFit/>
          </a:bodyPr>
          <a:lstStyle/>
          <a:p>
            <a:pPr>
              <a:lnSpc>
                <a:spcPct val="150000"/>
              </a:lnSpc>
            </a:pPr>
            <a:r>
              <a:rPr lang="en-US" sz="1400" dirty="0"/>
              <a:t>Autodesk Fusion 360 was used to generate a chassis that is light, strong, and modular. </a:t>
            </a:r>
          </a:p>
          <a:p>
            <a:pPr>
              <a:lnSpc>
                <a:spcPct val="150000"/>
              </a:lnSpc>
            </a:pPr>
            <a:endParaRPr lang="en-US" sz="1400" dirty="0"/>
          </a:p>
          <a:p>
            <a:pPr>
              <a:lnSpc>
                <a:spcPct val="150000"/>
              </a:lnSpc>
            </a:pPr>
            <a:r>
              <a:rPr lang="en-US" sz="1400" dirty="0"/>
              <a:t>Key Features: </a:t>
            </a:r>
          </a:p>
          <a:p>
            <a:pPr marL="171450" indent="-171450">
              <a:lnSpc>
                <a:spcPct val="150000"/>
              </a:lnSpc>
              <a:buFontTx/>
              <a:buChar char="-"/>
            </a:pPr>
            <a:r>
              <a:rPr lang="en-US" sz="1400" dirty="0"/>
              <a:t>Rectangular footprint: 50x60 cm </a:t>
            </a:r>
          </a:p>
          <a:p>
            <a:pPr marL="171450" indent="-171450">
              <a:lnSpc>
                <a:spcPct val="150000"/>
              </a:lnSpc>
              <a:buFontTx/>
              <a:buChar char="-"/>
            </a:pPr>
            <a:r>
              <a:rPr lang="en-US" sz="1400" dirty="0"/>
              <a:t>Mounts for omnidirectional wheels (4) and drive motors </a:t>
            </a:r>
          </a:p>
          <a:p>
            <a:pPr marL="171450" indent="-171450">
              <a:lnSpc>
                <a:spcPct val="150000"/>
              </a:lnSpc>
              <a:buFontTx/>
              <a:buChar char="-"/>
            </a:pPr>
            <a:r>
              <a:rPr lang="en-US" sz="1400" dirty="0"/>
              <a:t>Dedicated compartments for PCB, battery, IMU, and speaker </a:t>
            </a:r>
          </a:p>
          <a:p>
            <a:pPr marL="171450" indent="-171450">
              <a:lnSpc>
                <a:spcPct val="150000"/>
              </a:lnSpc>
              <a:buFontTx/>
              <a:buChar char="-"/>
            </a:pPr>
            <a:r>
              <a:rPr lang="en-US" sz="1400" dirty="0"/>
              <a:t>Acoustic chamber design to amplify sound output </a:t>
            </a:r>
          </a:p>
          <a:p>
            <a:pPr marL="171450" indent="-171450">
              <a:lnSpc>
                <a:spcPct val="150000"/>
              </a:lnSpc>
              <a:buFontTx/>
              <a:buChar char="-"/>
            </a:pPr>
            <a:r>
              <a:rPr lang="en-US" sz="1400" dirty="0"/>
              <a:t>Exploded views and animations for documentation Materials: </a:t>
            </a:r>
          </a:p>
          <a:p>
            <a:pPr marL="171450" indent="-171450">
              <a:lnSpc>
                <a:spcPct val="150000"/>
              </a:lnSpc>
              <a:buFontTx/>
              <a:buChar char="-"/>
            </a:pPr>
            <a:r>
              <a:rPr lang="en-US" sz="1400" dirty="0"/>
              <a:t>3D Printed PLA for structural frame </a:t>
            </a:r>
          </a:p>
          <a:p>
            <a:pPr marL="171450" indent="-171450">
              <a:lnSpc>
                <a:spcPct val="150000"/>
              </a:lnSpc>
              <a:buFontTx/>
              <a:buChar char="-"/>
            </a:pPr>
            <a:r>
              <a:rPr lang="en-US" sz="1400" dirty="0"/>
              <a:t>Aluminum rods for strength reinforcement </a:t>
            </a:r>
          </a:p>
          <a:p>
            <a:pPr marL="171450" indent="-171450">
              <a:lnSpc>
                <a:spcPct val="150000"/>
              </a:lnSpc>
              <a:buFontTx/>
              <a:buChar char="-"/>
            </a:pPr>
            <a:r>
              <a:rPr lang="en-US" sz="1400" dirty="0"/>
              <a:t>Mounts and connectors designed with tolerances for printed parts His mechanical structure respected the projects footprint and mass limits while enabling sensor alignment and power component cooling.</a:t>
            </a:r>
            <a:endParaRPr lang="de-AT" sz="1200" dirty="0"/>
          </a:p>
        </p:txBody>
      </p:sp>
      <p:sp>
        <p:nvSpPr>
          <p:cNvPr id="6" name="Title 6">
            <a:extLst>
              <a:ext uri="{FF2B5EF4-FFF2-40B4-BE49-F238E27FC236}">
                <a16:creationId xmlns:a16="http://schemas.microsoft.com/office/drawing/2014/main" id="{472D4F9A-6161-E6FC-2FDA-1949F0AD1A27}"/>
              </a:ext>
            </a:extLst>
          </p:cNvPr>
          <p:cNvSpPr txBox="1">
            <a:spLocks/>
          </p:cNvSpPr>
          <p:nvPr/>
        </p:nvSpPr>
        <p:spPr>
          <a:xfrm>
            <a:off x="214966" y="611835"/>
            <a:ext cx="4111974" cy="411053"/>
          </a:xfrm>
          <a:prstGeom prst="rect">
            <a:avLst/>
          </a:prstGeom>
        </p:spPr>
        <p:txBody>
          <a:bodyPr/>
          <a:lstStyle>
            <a:lvl1pPr algn="l" defTabSz="914400" rtl="0" eaLnBrk="1" latinLnBrk="0" hangingPunct="1">
              <a:lnSpc>
                <a:spcPct val="100000"/>
              </a:lnSpc>
              <a:spcBef>
                <a:spcPct val="0"/>
              </a:spcBef>
              <a:buNone/>
              <a:defRPr sz="4000" b="1" kern="1200" spc="100" baseline="0">
                <a:solidFill>
                  <a:schemeClr val="tx2"/>
                </a:solidFill>
                <a:latin typeface="Trebuchet MS" panose="020B0603020202020204" pitchFamily="34" charset="0"/>
                <a:ea typeface="+mj-ea"/>
                <a:cs typeface="+mj-cs"/>
              </a:defRPr>
            </a:lvl1pPr>
          </a:lstStyle>
          <a:p>
            <a:r>
              <a:rPr lang="de-DE" sz="2000" dirty="0"/>
              <a:t>CAD design summary:</a:t>
            </a:r>
            <a:endParaRPr lang="de-AT" sz="2000" dirty="0"/>
          </a:p>
        </p:txBody>
      </p:sp>
    </p:spTree>
    <p:extLst>
      <p:ext uri="{BB962C8B-B14F-4D97-AF65-F5344CB8AC3E}">
        <p14:creationId xmlns:p14="http://schemas.microsoft.com/office/powerpoint/2010/main" val="2909988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F45C04-EDFD-4F9D-B729-7A3112DA86B4}"/>
              </a:ext>
            </a:extLst>
          </p:cNvPr>
          <p:cNvSpPr>
            <a:spLocks noGrp="1"/>
          </p:cNvSpPr>
          <p:nvPr>
            <p:ph type="dt" sz="half" idx="10"/>
          </p:nvPr>
        </p:nvSpPr>
        <p:spPr/>
        <p:txBody>
          <a:bodyPr/>
          <a:lstStyle/>
          <a:p>
            <a:fld id="{984BC1C5-6C09-40D3-AC5F-4EBA0FEDC8C4}" type="datetime1">
              <a:rPr lang="en-GB" smtClean="0"/>
              <a:t>19/06/2025</a:t>
            </a:fld>
            <a:endParaRPr lang="en-GB"/>
          </a:p>
        </p:txBody>
      </p:sp>
      <p:sp>
        <p:nvSpPr>
          <p:cNvPr id="4" name="Slide Number Placeholder 3">
            <a:extLst>
              <a:ext uri="{FF2B5EF4-FFF2-40B4-BE49-F238E27FC236}">
                <a16:creationId xmlns:a16="http://schemas.microsoft.com/office/drawing/2014/main" id="{71D4640E-F86D-4070-9BF1-76B3C39C0736}"/>
              </a:ext>
            </a:extLst>
          </p:cNvPr>
          <p:cNvSpPr>
            <a:spLocks noGrp="1"/>
          </p:cNvSpPr>
          <p:nvPr>
            <p:ph type="sldNum" sz="quarter" idx="12"/>
          </p:nvPr>
        </p:nvSpPr>
        <p:spPr/>
        <p:txBody>
          <a:bodyPr/>
          <a:lstStyle/>
          <a:p>
            <a:fld id="{C9D8FB56-1768-4191-8A17-09BD1168FD6B}" type="slidenum">
              <a:rPr lang="en-GB" smtClean="0"/>
              <a:t>19</a:t>
            </a:fld>
            <a:endParaRPr lang="en-GB"/>
          </a:p>
        </p:txBody>
      </p:sp>
      <p:pic>
        <p:nvPicPr>
          <p:cNvPr id="12" name="Picture 11" descr="A black and white car with wheels&#10;&#10;AI-generated content may be incorrect.">
            <a:extLst>
              <a:ext uri="{FF2B5EF4-FFF2-40B4-BE49-F238E27FC236}">
                <a16:creationId xmlns:a16="http://schemas.microsoft.com/office/drawing/2014/main" id="{75DFDA50-F7A2-C778-8FA9-9CF21650B392}"/>
              </a:ext>
            </a:extLst>
          </p:cNvPr>
          <p:cNvPicPr>
            <a:picLocks noChangeAspect="1"/>
          </p:cNvPicPr>
          <p:nvPr/>
        </p:nvPicPr>
        <p:blipFill>
          <a:blip r:embed="rId2">
            <a:extLst>
              <a:ext uri="{28A0092B-C50C-407E-A947-70E740481C1C}">
                <a14:useLocalDpi xmlns:a14="http://schemas.microsoft.com/office/drawing/2010/main" val="0"/>
              </a:ext>
            </a:extLst>
          </a:blip>
          <a:srcRect l="39219" t="33826" r="37812" b="30371"/>
          <a:stretch/>
        </p:blipFill>
        <p:spPr>
          <a:xfrm>
            <a:off x="2014780" y="963126"/>
            <a:ext cx="6577254" cy="5100727"/>
          </a:xfrm>
          <a:prstGeom prst="rect">
            <a:avLst/>
          </a:prstGeom>
        </p:spPr>
      </p:pic>
      <p:sp>
        <p:nvSpPr>
          <p:cNvPr id="13" name="TextBox 12">
            <a:extLst>
              <a:ext uri="{FF2B5EF4-FFF2-40B4-BE49-F238E27FC236}">
                <a16:creationId xmlns:a16="http://schemas.microsoft.com/office/drawing/2014/main" id="{5F22C846-828E-4AEB-E2B8-E5176ADC8F05}"/>
              </a:ext>
            </a:extLst>
          </p:cNvPr>
          <p:cNvSpPr txBox="1"/>
          <p:nvPr/>
        </p:nvSpPr>
        <p:spPr>
          <a:xfrm>
            <a:off x="3556539" y="286046"/>
            <a:ext cx="2943225" cy="369332"/>
          </a:xfrm>
          <a:prstGeom prst="rect">
            <a:avLst/>
          </a:prstGeom>
          <a:noFill/>
        </p:spPr>
        <p:txBody>
          <a:bodyPr wrap="square" rtlCol="0">
            <a:spAutoFit/>
          </a:bodyPr>
          <a:lstStyle/>
          <a:p>
            <a:r>
              <a:rPr lang="de-DE" dirty="0"/>
              <a:t>Robot without components</a:t>
            </a:r>
            <a:endParaRPr lang="de-AT" dirty="0"/>
          </a:p>
        </p:txBody>
      </p:sp>
      <p:cxnSp>
        <p:nvCxnSpPr>
          <p:cNvPr id="15" name="Straight Arrow Connector 14">
            <a:extLst>
              <a:ext uri="{FF2B5EF4-FFF2-40B4-BE49-F238E27FC236}">
                <a16:creationId xmlns:a16="http://schemas.microsoft.com/office/drawing/2014/main" id="{D8A48D03-76DB-6A1D-0BD9-F9DDB059CC14}"/>
              </a:ext>
            </a:extLst>
          </p:cNvPr>
          <p:cNvCxnSpPr>
            <a:cxnSpLocks/>
          </p:cNvCxnSpPr>
          <p:nvPr/>
        </p:nvCxnSpPr>
        <p:spPr>
          <a:xfrm>
            <a:off x="1177871" y="2182064"/>
            <a:ext cx="2619214" cy="5965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0838B4B4-24D1-4FC3-B4F1-FA2309497550}"/>
              </a:ext>
            </a:extLst>
          </p:cNvPr>
          <p:cNvSpPr txBox="1"/>
          <p:nvPr/>
        </p:nvSpPr>
        <p:spPr>
          <a:xfrm>
            <a:off x="54244" y="1535733"/>
            <a:ext cx="1960536" cy="646331"/>
          </a:xfrm>
          <a:prstGeom prst="rect">
            <a:avLst/>
          </a:prstGeom>
          <a:noFill/>
          <a:ln w="28575">
            <a:solidFill>
              <a:schemeClr val="accent1"/>
            </a:solidFill>
          </a:ln>
        </p:spPr>
        <p:txBody>
          <a:bodyPr wrap="square" rtlCol="0">
            <a:spAutoFit/>
          </a:bodyPr>
          <a:lstStyle/>
          <a:p>
            <a:pPr algn="ctr"/>
            <a:r>
              <a:rPr lang="de-DE" dirty="0"/>
              <a:t>Omnidirectional wheels</a:t>
            </a:r>
            <a:endParaRPr lang="de-AT" dirty="0"/>
          </a:p>
        </p:txBody>
      </p:sp>
      <p:cxnSp>
        <p:nvCxnSpPr>
          <p:cNvPr id="17" name="Straight Arrow Connector 16">
            <a:extLst>
              <a:ext uri="{FF2B5EF4-FFF2-40B4-BE49-F238E27FC236}">
                <a16:creationId xmlns:a16="http://schemas.microsoft.com/office/drawing/2014/main" id="{D1D933D5-E5C7-809F-B917-4A65476F3848}"/>
              </a:ext>
            </a:extLst>
          </p:cNvPr>
          <p:cNvCxnSpPr>
            <a:cxnSpLocks/>
          </p:cNvCxnSpPr>
          <p:nvPr/>
        </p:nvCxnSpPr>
        <p:spPr>
          <a:xfrm>
            <a:off x="1177871" y="2182064"/>
            <a:ext cx="1757767" cy="233511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3069FE55-0866-0151-B128-1E1E092E9453}"/>
              </a:ext>
            </a:extLst>
          </p:cNvPr>
          <p:cNvSpPr txBox="1"/>
          <p:nvPr/>
        </p:nvSpPr>
        <p:spPr>
          <a:xfrm>
            <a:off x="9027763" y="4178106"/>
            <a:ext cx="1676401" cy="369332"/>
          </a:xfrm>
          <a:prstGeom prst="rect">
            <a:avLst/>
          </a:prstGeom>
          <a:noFill/>
          <a:ln w="28575">
            <a:solidFill>
              <a:schemeClr val="accent1"/>
            </a:solidFill>
          </a:ln>
        </p:spPr>
        <p:txBody>
          <a:bodyPr wrap="square" rtlCol="0">
            <a:spAutoFit/>
          </a:bodyPr>
          <a:lstStyle/>
          <a:p>
            <a:r>
              <a:rPr lang="de-DE" dirty="0"/>
              <a:t>Robot Chassis </a:t>
            </a:r>
            <a:endParaRPr lang="de-AT" dirty="0"/>
          </a:p>
        </p:txBody>
      </p:sp>
      <p:cxnSp>
        <p:nvCxnSpPr>
          <p:cNvPr id="22" name="Straight Arrow Connector 21">
            <a:extLst>
              <a:ext uri="{FF2B5EF4-FFF2-40B4-BE49-F238E27FC236}">
                <a16:creationId xmlns:a16="http://schemas.microsoft.com/office/drawing/2014/main" id="{9A0773AD-2845-6CEF-E412-7DC73DE13B3E}"/>
              </a:ext>
            </a:extLst>
          </p:cNvPr>
          <p:cNvCxnSpPr>
            <a:cxnSpLocks/>
          </p:cNvCxnSpPr>
          <p:nvPr/>
        </p:nvCxnSpPr>
        <p:spPr>
          <a:xfrm flipH="1">
            <a:off x="5579390" y="4362772"/>
            <a:ext cx="344837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3" name="Straight Arrow Connector 42">
            <a:extLst>
              <a:ext uri="{FF2B5EF4-FFF2-40B4-BE49-F238E27FC236}">
                <a16:creationId xmlns:a16="http://schemas.microsoft.com/office/drawing/2014/main" id="{8B8A97C4-5047-C888-1F1F-F10F280F7E6E}"/>
              </a:ext>
            </a:extLst>
          </p:cNvPr>
          <p:cNvCxnSpPr>
            <a:cxnSpLocks/>
          </p:cNvCxnSpPr>
          <p:nvPr/>
        </p:nvCxnSpPr>
        <p:spPr>
          <a:xfrm>
            <a:off x="6635746" y="1865440"/>
            <a:ext cx="0" cy="75256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48" name="Straight Connector 47">
            <a:extLst>
              <a:ext uri="{FF2B5EF4-FFF2-40B4-BE49-F238E27FC236}">
                <a16:creationId xmlns:a16="http://schemas.microsoft.com/office/drawing/2014/main" id="{E5863707-FFD9-702B-16A2-477230BD3ED8}"/>
              </a:ext>
            </a:extLst>
          </p:cNvPr>
          <p:cNvCxnSpPr/>
          <p:nvPr/>
        </p:nvCxnSpPr>
        <p:spPr>
          <a:xfrm>
            <a:off x="6635746" y="1865440"/>
            <a:ext cx="2440983"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667054C9-0F23-623C-F8FA-14528CB4380C}"/>
              </a:ext>
            </a:extLst>
          </p:cNvPr>
          <p:cNvSpPr txBox="1"/>
          <p:nvPr/>
        </p:nvSpPr>
        <p:spPr>
          <a:xfrm>
            <a:off x="9076729" y="1674232"/>
            <a:ext cx="2996209" cy="369332"/>
          </a:xfrm>
          <a:prstGeom prst="rect">
            <a:avLst/>
          </a:prstGeom>
          <a:noFill/>
          <a:ln w="28575">
            <a:solidFill>
              <a:schemeClr val="accent1"/>
            </a:solidFill>
          </a:ln>
        </p:spPr>
        <p:txBody>
          <a:bodyPr wrap="square" rtlCol="0">
            <a:spAutoFit/>
          </a:bodyPr>
          <a:lstStyle/>
          <a:p>
            <a:r>
              <a:rPr lang="de-DE" dirty="0"/>
              <a:t>Motor and axel connector </a:t>
            </a:r>
            <a:endParaRPr lang="de-AT" dirty="0"/>
          </a:p>
        </p:txBody>
      </p:sp>
    </p:spTree>
    <p:extLst>
      <p:ext uri="{BB962C8B-B14F-4D97-AF65-F5344CB8AC3E}">
        <p14:creationId xmlns:p14="http://schemas.microsoft.com/office/powerpoint/2010/main" val="3525351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BFFCD31-F399-4B22-8373-FE34F00B61E9}"/>
              </a:ext>
            </a:extLst>
          </p:cNvPr>
          <p:cNvSpPr>
            <a:spLocks noGrp="1"/>
          </p:cNvSpPr>
          <p:nvPr>
            <p:ph type="ctrTitle"/>
          </p:nvPr>
        </p:nvSpPr>
        <p:spPr>
          <a:xfrm>
            <a:off x="774075" y="1896886"/>
            <a:ext cx="10803285" cy="1148595"/>
          </a:xfrm>
        </p:spPr>
        <p:txBody>
          <a:bodyPr/>
          <a:lstStyle/>
          <a:p>
            <a:r>
              <a:rPr lang="en-GB" dirty="0"/>
              <a:t>REPORTING AND GROUP OVERVIEW</a:t>
            </a:r>
            <a:br>
              <a:rPr lang="en-GB" dirty="0"/>
            </a:br>
            <a:r>
              <a:rPr lang="en-GB" dirty="0"/>
              <a:t>GROUP MEMBERS: 3</a:t>
            </a:r>
            <a:br>
              <a:rPr lang="en-GB" dirty="0"/>
            </a:br>
            <a:br>
              <a:rPr lang="en-GB" dirty="0"/>
            </a:br>
            <a:endParaRPr lang="en-GB" dirty="0"/>
          </a:p>
        </p:txBody>
      </p:sp>
      <p:sp>
        <p:nvSpPr>
          <p:cNvPr id="2" name="TextBox 1">
            <a:extLst>
              <a:ext uri="{FF2B5EF4-FFF2-40B4-BE49-F238E27FC236}">
                <a16:creationId xmlns:a16="http://schemas.microsoft.com/office/drawing/2014/main" id="{70AEA892-1819-9CA6-C131-47FA4137AD76}"/>
              </a:ext>
            </a:extLst>
          </p:cNvPr>
          <p:cNvSpPr txBox="1"/>
          <p:nvPr/>
        </p:nvSpPr>
        <p:spPr>
          <a:xfrm>
            <a:off x="1639874" y="3287306"/>
            <a:ext cx="8327842" cy="2031325"/>
          </a:xfrm>
          <a:prstGeom prst="rect">
            <a:avLst/>
          </a:prstGeom>
          <a:noFill/>
        </p:spPr>
        <p:txBody>
          <a:bodyPr wrap="square" rtlCol="0">
            <a:spAutoFit/>
          </a:bodyPr>
          <a:lstStyle/>
          <a:p>
            <a:pPr marL="285750" indent="-285750">
              <a:buFont typeface="Wingdings" panose="05000000000000000000" pitchFamily="2" charset="2"/>
              <a:buChar char="Ø"/>
            </a:pPr>
            <a:r>
              <a:rPr lang="en-GB" sz="1800" dirty="0"/>
              <a:t>Isokpehi Faith: Documentation, Technical Reporting, Component Specification and calculations</a:t>
            </a:r>
            <a:r>
              <a:rPr lang="en-GB" dirty="0"/>
              <a:t>.</a:t>
            </a:r>
          </a:p>
          <a:p>
            <a:endParaRPr lang="en-GB" dirty="0"/>
          </a:p>
          <a:p>
            <a:pPr marL="285750" indent="-285750">
              <a:buFont typeface="Wingdings" panose="05000000000000000000" pitchFamily="2" charset="2"/>
              <a:buChar char="Ø"/>
            </a:pPr>
            <a:r>
              <a:rPr lang="de-AT" sz="1800" dirty="0">
                <a:effectLst/>
              </a:rPr>
              <a:t>Sathiyamoorthi Shanmugapriya: PCB Design</a:t>
            </a:r>
            <a:r>
              <a:rPr lang="de-AT" dirty="0"/>
              <a:t>.</a:t>
            </a:r>
          </a:p>
          <a:p>
            <a:endParaRPr lang="de-AT" dirty="0"/>
          </a:p>
          <a:p>
            <a:pPr marL="285750" indent="-285750">
              <a:buFont typeface="Wingdings" panose="05000000000000000000" pitchFamily="2" charset="2"/>
              <a:buChar char="Ø"/>
            </a:pPr>
            <a:r>
              <a:rPr lang="de-AT" sz="1800" dirty="0">
                <a:effectLst/>
              </a:rPr>
              <a:t>Tunde Derrick: CAD Design</a:t>
            </a:r>
            <a:r>
              <a:rPr lang="en-US" dirty="0"/>
              <a:t>.</a:t>
            </a:r>
            <a:br>
              <a:rPr lang="de-AT" dirty="0">
                <a:effectLst/>
              </a:rPr>
            </a:br>
            <a:endParaRPr lang="de-AT" dirty="0"/>
          </a:p>
        </p:txBody>
      </p:sp>
    </p:spTree>
    <p:extLst>
      <p:ext uri="{BB962C8B-B14F-4D97-AF65-F5344CB8AC3E}">
        <p14:creationId xmlns:p14="http://schemas.microsoft.com/office/powerpoint/2010/main" val="991224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EA67B8-FFB4-4FB9-B6DA-49C94C2E77F2}"/>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3CD4615C-DA9B-4B7E-8EF2-75FCDC94E179}"/>
              </a:ext>
            </a:extLst>
          </p:cNvPr>
          <p:cNvSpPr>
            <a:spLocks noGrp="1"/>
          </p:cNvSpPr>
          <p:nvPr>
            <p:ph type="sldNum" sz="quarter" idx="12"/>
          </p:nvPr>
        </p:nvSpPr>
        <p:spPr/>
        <p:txBody>
          <a:bodyPr/>
          <a:lstStyle/>
          <a:p>
            <a:fld id="{C9D8FB56-1768-4191-8A17-09BD1168FD6B}" type="slidenum">
              <a:rPr lang="en-GB" smtClean="0"/>
              <a:t>20</a:t>
            </a:fld>
            <a:endParaRPr lang="en-GB"/>
          </a:p>
        </p:txBody>
      </p:sp>
      <p:pic>
        <p:nvPicPr>
          <p:cNvPr id="8" name="Picture 7" descr="A close-up of a logo&#10;&#10;AI-generated content may be incorrect.">
            <a:extLst>
              <a:ext uri="{FF2B5EF4-FFF2-40B4-BE49-F238E27FC236}">
                <a16:creationId xmlns:a16="http://schemas.microsoft.com/office/drawing/2014/main" id="{41B2BAE1-35B5-7853-7001-2B32F37B36B3}"/>
              </a:ext>
            </a:extLst>
          </p:cNvPr>
          <p:cNvPicPr>
            <a:picLocks noChangeAspect="1"/>
          </p:cNvPicPr>
          <p:nvPr/>
        </p:nvPicPr>
        <p:blipFill>
          <a:blip r:embed="rId2">
            <a:extLst>
              <a:ext uri="{28A0092B-C50C-407E-A947-70E740481C1C}">
                <a14:useLocalDpi xmlns:a14="http://schemas.microsoft.com/office/drawing/2010/main" val="0"/>
              </a:ext>
            </a:extLst>
          </a:blip>
          <a:srcRect l="44592" t="9855" r="23941" b="28043"/>
          <a:stretch/>
        </p:blipFill>
        <p:spPr>
          <a:xfrm>
            <a:off x="894522" y="796907"/>
            <a:ext cx="4482548" cy="4401257"/>
          </a:xfrm>
          <a:prstGeom prst="rect">
            <a:avLst/>
          </a:prstGeom>
        </p:spPr>
      </p:pic>
      <p:pic>
        <p:nvPicPr>
          <p:cNvPr id="10" name="Picture 9" descr="A black and white circular object&#10;&#10;AI-generated content may be incorrect.">
            <a:extLst>
              <a:ext uri="{FF2B5EF4-FFF2-40B4-BE49-F238E27FC236}">
                <a16:creationId xmlns:a16="http://schemas.microsoft.com/office/drawing/2014/main" id="{D71E6BC4-8CD1-0E96-8BC8-8794386E36CD}"/>
              </a:ext>
            </a:extLst>
          </p:cNvPr>
          <p:cNvPicPr>
            <a:picLocks noChangeAspect="1"/>
          </p:cNvPicPr>
          <p:nvPr/>
        </p:nvPicPr>
        <p:blipFill>
          <a:blip r:embed="rId3">
            <a:extLst>
              <a:ext uri="{28A0092B-C50C-407E-A947-70E740481C1C}">
                <a14:useLocalDpi xmlns:a14="http://schemas.microsoft.com/office/drawing/2010/main" val="0"/>
              </a:ext>
            </a:extLst>
          </a:blip>
          <a:srcRect l="38804" t="8278" r="32092" b="41071"/>
          <a:stretch/>
        </p:blipFill>
        <p:spPr>
          <a:xfrm>
            <a:off x="6814932" y="849224"/>
            <a:ext cx="4976191" cy="4348940"/>
          </a:xfrm>
          <a:prstGeom prst="rect">
            <a:avLst/>
          </a:prstGeom>
        </p:spPr>
      </p:pic>
      <p:sp>
        <p:nvSpPr>
          <p:cNvPr id="11" name="TextBox 10">
            <a:extLst>
              <a:ext uri="{FF2B5EF4-FFF2-40B4-BE49-F238E27FC236}">
                <a16:creationId xmlns:a16="http://schemas.microsoft.com/office/drawing/2014/main" id="{564182B3-7701-36E4-F51E-853237628B84}"/>
              </a:ext>
            </a:extLst>
          </p:cNvPr>
          <p:cNvSpPr txBox="1"/>
          <p:nvPr/>
        </p:nvSpPr>
        <p:spPr>
          <a:xfrm>
            <a:off x="8699548" y="332642"/>
            <a:ext cx="991103" cy="369332"/>
          </a:xfrm>
          <a:prstGeom prst="rect">
            <a:avLst/>
          </a:prstGeom>
          <a:noFill/>
          <a:ln w="28575">
            <a:solidFill>
              <a:schemeClr val="accent1"/>
            </a:solidFill>
          </a:ln>
        </p:spPr>
        <p:txBody>
          <a:bodyPr wrap="square" rtlCol="0">
            <a:spAutoFit/>
          </a:bodyPr>
          <a:lstStyle/>
          <a:p>
            <a:r>
              <a:rPr lang="de-DE" dirty="0"/>
              <a:t>Wheel </a:t>
            </a:r>
            <a:endParaRPr lang="de-AT" dirty="0"/>
          </a:p>
        </p:txBody>
      </p:sp>
      <p:sp>
        <p:nvSpPr>
          <p:cNvPr id="12" name="TextBox 11">
            <a:extLst>
              <a:ext uri="{FF2B5EF4-FFF2-40B4-BE49-F238E27FC236}">
                <a16:creationId xmlns:a16="http://schemas.microsoft.com/office/drawing/2014/main" id="{70FBA996-DEA9-94BD-AEA3-A6A328FD2E9D}"/>
              </a:ext>
            </a:extLst>
          </p:cNvPr>
          <p:cNvSpPr txBox="1"/>
          <p:nvPr/>
        </p:nvSpPr>
        <p:spPr>
          <a:xfrm>
            <a:off x="2609669" y="332642"/>
            <a:ext cx="769636" cy="369332"/>
          </a:xfrm>
          <a:prstGeom prst="rect">
            <a:avLst/>
          </a:prstGeom>
          <a:noFill/>
          <a:ln w="28575">
            <a:solidFill>
              <a:schemeClr val="accent1"/>
            </a:solidFill>
          </a:ln>
        </p:spPr>
        <p:txBody>
          <a:bodyPr wrap="square" rtlCol="0">
            <a:spAutoFit/>
          </a:bodyPr>
          <a:lstStyle/>
          <a:p>
            <a:r>
              <a:rPr lang="de-DE" dirty="0"/>
              <a:t>Stand </a:t>
            </a:r>
            <a:endParaRPr lang="de-AT" dirty="0"/>
          </a:p>
        </p:txBody>
      </p:sp>
    </p:spTree>
    <p:extLst>
      <p:ext uri="{BB962C8B-B14F-4D97-AF65-F5344CB8AC3E}">
        <p14:creationId xmlns:p14="http://schemas.microsoft.com/office/powerpoint/2010/main" val="1162002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269D1-A2BA-E153-C149-D3A42BAB80A3}"/>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858BA72-61EF-EB41-D1B8-82F40EA322CD}"/>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0994EACD-C44F-FAFF-A3D7-FAAA700E9DF0}"/>
              </a:ext>
            </a:extLst>
          </p:cNvPr>
          <p:cNvSpPr>
            <a:spLocks noGrp="1"/>
          </p:cNvSpPr>
          <p:nvPr>
            <p:ph type="sldNum" sz="quarter" idx="12"/>
          </p:nvPr>
        </p:nvSpPr>
        <p:spPr/>
        <p:txBody>
          <a:bodyPr/>
          <a:lstStyle/>
          <a:p>
            <a:fld id="{C9D8FB56-1768-4191-8A17-09BD1168FD6B}" type="slidenum">
              <a:rPr lang="en-GB" smtClean="0"/>
              <a:t>21</a:t>
            </a:fld>
            <a:endParaRPr lang="en-GB"/>
          </a:p>
        </p:txBody>
      </p:sp>
      <p:pic>
        <p:nvPicPr>
          <p:cNvPr id="5" name="Picture 4" descr="A black object with a round base&#10;&#10;AI-generated content may be incorrect.">
            <a:extLst>
              <a:ext uri="{FF2B5EF4-FFF2-40B4-BE49-F238E27FC236}">
                <a16:creationId xmlns:a16="http://schemas.microsoft.com/office/drawing/2014/main" id="{F752A9A6-D1F5-8A65-574B-63245AD37FF0}"/>
              </a:ext>
            </a:extLst>
          </p:cNvPr>
          <p:cNvPicPr>
            <a:picLocks noChangeAspect="1"/>
          </p:cNvPicPr>
          <p:nvPr/>
        </p:nvPicPr>
        <p:blipFill>
          <a:blip r:embed="rId2">
            <a:extLst>
              <a:ext uri="{28A0092B-C50C-407E-A947-70E740481C1C}">
                <a14:useLocalDpi xmlns:a14="http://schemas.microsoft.com/office/drawing/2010/main" val="0"/>
              </a:ext>
            </a:extLst>
          </a:blip>
          <a:srcRect l="29674" t="12803" r="30462" b="25585"/>
          <a:stretch/>
        </p:blipFill>
        <p:spPr>
          <a:xfrm>
            <a:off x="5690260" y="1229952"/>
            <a:ext cx="5719864" cy="4398095"/>
          </a:xfrm>
          <a:prstGeom prst="rect">
            <a:avLst/>
          </a:prstGeom>
        </p:spPr>
      </p:pic>
      <p:pic>
        <p:nvPicPr>
          <p:cNvPr id="7" name="Picture 6" descr="A black and silver metal object&#10;&#10;AI-generated content may be incorrect.">
            <a:extLst>
              <a:ext uri="{FF2B5EF4-FFF2-40B4-BE49-F238E27FC236}">
                <a16:creationId xmlns:a16="http://schemas.microsoft.com/office/drawing/2014/main" id="{714326FD-781B-B028-19D5-407D385AC7FA}"/>
              </a:ext>
            </a:extLst>
          </p:cNvPr>
          <p:cNvPicPr>
            <a:picLocks noChangeAspect="1"/>
          </p:cNvPicPr>
          <p:nvPr/>
        </p:nvPicPr>
        <p:blipFill>
          <a:blip r:embed="rId3">
            <a:extLst>
              <a:ext uri="{28A0092B-C50C-407E-A947-70E740481C1C}">
                <a14:useLocalDpi xmlns:a14="http://schemas.microsoft.com/office/drawing/2010/main" val="0"/>
              </a:ext>
            </a:extLst>
          </a:blip>
          <a:srcRect l="17201" t="36564" r="47175" b="19218"/>
          <a:stretch/>
        </p:blipFill>
        <p:spPr>
          <a:xfrm>
            <a:off x="94422" y="664392"/>
            <a:ext cx="4343400" cy="2682107"/>
          </a:xfrm>
          <a:prstGeom prst="rect">
            <a:avLst/>
          </a:prstGeom>
        </p:spPr>
      </p:pic>
      <p:pic>
        <p:nvPicPr>
          <p:cNvPr id="13" name="Picture 12" descr="A black object with a hole in the middle&#10;&#10;AI-generated content may be incorrect.">
            <a:extLst>
              <a:ext uri="{FF2B5EF4-FFF2-40B4-BE49-F238E27FC236}">
                <a16:creationId xmlns:a16="http://schemas.microsoft.com/office/drawing/2014/main" id="{F758A619-3BAB-B044-54EF-58F190DC4EA2}"/>
              </a:ext>
            </a:extLst>
          </p:cNvPr>
          <p:cNvPicPr>
            <a:picLocks noChangeAspect="1"/>
          </p:cNvPicPr>
          <p:nvPr/>
        </p:nvPicPr>
        <p:blipFill>
          <a:blip r:embed="rId4">
            <a:extLst>
              <a:ext uri="{28A0092B-C50C-407E-A947-70E740481C1C}">
                <a14:useLocalDpi xmlns:a14="http://schemas.microsoft.com/office/drawing/2010/main" val="0"/>
              </a:ext>
            </a:extLst>
          </a:blip>
          <a:srcRect l="27636" r="29647" b="19967"/>
          <a:stretch/>
        </p:blipFill>
        <p:spPr>
          <a:xfrm>
            <a:off x="94422" y="3650131"/>
            <a:ext cx="2703444" cy="2543477"/>
          </a:xfrm>
          <a:prstGeom prst="rect">
            <a:avLst/>
          </a:prstGeom>
        </p:spPr>
      </p:pic>
      <p:sp>
        <p:nvSpPr>
          <p:cNvPr id="14" name="TextBox 13">
            <a:extLst>
              <a:ext uri="{FF2B5EF4-FFF2-40B4-BE49-F238E27FC236}">
                <a16:creationId xmlns:a16="http://schemas.microsoft.com/office/drawing/2014/main" id="{01DBD1EA-563F-3353-A5E7-B07E78502DB3}"/>
              </a:ext>
            </a:extLst>
          </p:cNvPr>
          <p:cNvSpPr txBox="1"/>
          <p:nvPr/>
        </p:nvSpPr>
        <p:spPr>
          <a:xfrm>
            <a:off x="728365" y="155076"/>
            <a:ext cx="2412400" cy="369332"/>
          </a:xfrm>
          <a:prstGeom prst="rect">
            <a:avLst/>
          </a:prstGeom>
          <a:noFill/>
          <a:ln w="28575">
            <a:solidFill>
              <a:schemeClr val="accent1"/>
            </a:solidFill>
          </a:ln>
        </p:spPr>
        <p:txBody>
          <a:bodyPr wrap="square" rtlCol="0">
            <a:spAutoFit/>
          </a:bodyPr>
          <a:lstStyle/>
          <a:p>
            <a:r>
              <a:rPr lang="de-DE" dirty="0"/>
              <a:t>Motor and connector</a:t>
            </a:r>
            <a:endParaRPr lang="de-AT" dirty="0"/>
          </a:p>
        </p:txBody>
      </p:sp>
      <p:sp>
        <p:nvSpPr>
          <p:cNvPr id="15" name="TextBox 14">
            <a:extLst>
              <a:ext uri="{FF2B5EF4-FFF2-40B4-BE49-F238E27FC236}">
                <a16:creationId xmlns:a16="http://schemas.microsoft.com/office/drawing/2014/main" id="{7546234C-FD27-437F-D0EE-9E9686A52F22}"/>
              </a:ext>
            </a:extLst>
          </p:cNvPr>
          <p:cNvSpPr txBox="1"/>
          <p:nvPr/>
        </p:nvSpPr>
        <p:spPr>
          <a:xfrm>
            <a:off x="7119786" y="773277"/>
            <a:ext cx="2860811" cy="369332"/>
          </a:xfrm>
          <a:prstGeom prst="rect">
            <a:avLst/>
          </a:prstGeom>
          <a:noFill/>
          <a:ln w="28575">
            <a:solidFill>
              <a:schemeClr val="accent1"/>
            </a:solidFill>
          </a:ln>
        </p:spPr>
        <p:txBody>
          <a:bodyPr wrap="square" rtlCol="0">
            <a:spAutoFit/>
          </a:bodyPr>
          <a:lstStyle/>
          <a:p>
            <a:r>
              <a:rPr lang="de-DE" dirty="0"/>
              <a:t>Motor and axel connector </a:t>
            </a:r>
            <a:endParaRPr lang="de-AT" dirty="0"/>
          </a:p>
        </p:txBody>
      </p:sp>
      <p:sp>
        <p:nvSpPr>
          <p:cNvPr id="16" name="TextBox 15">
            <a:extLst>
              <a:ext uri="{FF2B5EF4-FFF2-40B4-BE49-F238E27FC236}">
                <a16:creationId xmlns:a16="http://schemas.microsoft.com/office/drawing/2014/main" id="{6327FCE9-35A4-01A6-ADFF-274EBF35E547}"/>
              </a:ext>
            </a:extLst>
          </p:cNvPr>
          <p:cNvSpPr txBox="1"/>
          <p:nvPr/>
        </p:nvSpPr>
        <p:spPr>
          <a:xfrm>
            <a:off x="2819525" y="5000720"/>
            <a:ext cx="1496344" cy="369332"/>
          </a:xfrm>
          <a:prstGeom prst="rect">
            <a:avLst/>
          </a:prstGeom>
          <a:noFill/>
          <a:ln w="28575">
            <a:solidFill>
              <a:schemeClr val="accent1"/>
            </a:solidFill>
          </a:ln>
        </p:spPr>
        <p:txBody>
          <a:bodyPr wrap="square" rtlCol="0">
            <a:spAutoFit/>
          </a:bodyPr>
          <a:lstStyle/>
          <a:p>
            <a:r>
              <a:rPr lang="de-DE" dirty="0"/>
              <a:t>Sensor stand </a:t>
            </a:r>
            <a:endParaRPr lang="de-AT" dirty="0"/>
          </a:p>
        </p:txBody>
      </p:sp>
    </p:spTree>
    <p:extLst>
      <p:ext uri="{BB962C8B-B14F-4D97-AF65-F5344CB8AC3E}">
        <p14:creationId xmlns:p14="http://schemas.microsoft.com/office/powerpoint/2010/main" val="3164452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61994-9080-6A5C-9CF1-DDF0F0AE46F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D5448CF-59C7-1F32-6F23-82A20E4DD84A}"/>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3F2DF1FD-32AF-246C-3DFB-BE4E15495292}"/>
              </a:ext>
            </a:extLst>
          </p:cNvPr>
          <p:cNvSpPr>
            <a:spLocks noGrp="1"/>
          </p:cNvSpPr>
          <p:nvPr>
            <p:ph type="sldNum" sz="quarter" idx="12"/>
          </p:nvPr>
        </p:nvSpPr>
        <p:spPr/>
        <p:txBody>
          <a:bodyPr/>
          <a:lstStyle/>
          <a:p>
            <a:fld id="{C9D8FB56-1768-4191-8A17-09BD1168FD6B}" type="slidenum">
              <a:rPr lang="en-GB" smtClean="0"/>
              <a:t>22</a:t>
            </a:fld>
            <a:endParaRPr lang="en-GB"/>
          </a:p>
        </p:txBody>
      </p:sp>
      <p:sp>
        <p:nvSpPr>
          <p:cNvPr id="14" name="TextBox 13">
            <a:extLst>
              <a:ext uri="{FF2B5EF4-FFF2-40B4-BE49-F238E27FC236}">
                <a16:creationId xmlns:a16="http://schemas.microsoft.com/office/drawing/2014/main" id="{1EEC547B-36E4-3AD9-BD39-083AB50BB0AA}"/>
              </a:ext>
            </a:extLst>
          </p:cNvPr>
          <p:cNvSpPr txBox="1"/>
          <p:nvPr/>
        </p:nvSpPr>
        <p:spPr>
          <a:xfrm>
            <a:off x="1683739" y="226094"/>
            <a:ext cx="1253088" cy="369332"/>
          </a:xfrm>
          <a:prstGeom prst="rect">
            <a:avLst/>
          </a:prstGeom>
          <a:noFill/>
          <a:ln w="28575">
            <a:solidFill>
              <a:schemeClr val="accent1"/>
            </a:solidFill>
          </a:ln>
        </p:spPr>
        <p:txBody>
          <a:bodyPr wrap="square" rtlCol="0">
            <a:spAutoFit/>
          </a:bodyPr>
          <a:lstStyle/>
          <a:p>
            <a:r>
              <a:rPr lang="de-DE" dirty="0"/>
              <a:t>Hc sensor</a:t>
            </a:r>
            <a:endParaRPr lang="de-AT" dirty="0"/>
          </a:p>
        </p:txBody>
      </p:sp>
      <p:sp>
        <p:nvSpPr>
          <p:cNvPr id="15" name="TextBox 14">
            <a:extLst>
              <a:ext uri="{FF2B5EF4-FFF2-40B4-BE49-F238E27FC236}">
                <a16:creationId xmlns:a16="http://schemas.microsoft.com/office/drawing/2014/main" id="{1F05CC5A-433A-7AB1-9D8F-C572CA887B37}"/>
              </a:ext>
            </a:extLst>
          </p:cNvPr>
          <p:cNvSpPr txBox="1"/>
          <p:nvPr/>
        </p:nvSpPr>
        <p:spPr>
          <a:xfrm>
            <a:off x="6534814" y="226094"/>
            <a:ext cx="3307335" cy="369332"/>
          </a:xfrm>
          <a:prstGeom prst="rect">
            <a:avLst/>
          </a:prstGeom>
          <a:noFill/>
          <a:ln w="28575">
            <a:solidFill>
              <a:schemeClr val="accent1"/>
            </a:solidFill>
          </a:ln>
        </p:spPr>
        <p:txBody>
          <a:bodyPr wrap="square" rtlCol="0">
            <a:spAutoFit/>
          </a:bodyPr>
          <a:lstStyle/>
          <a:p>
            <a:pPr algn="ctr"/>
            <a:r>
              <a:rPr lang="de-DE" dirty="0"/>
              <a:t>Side view of infrared sensor </a:t>
            </a:r>
            <a:endParaRPr lang="de-AT" dirty="0"/>
          </a:p>
        </p:txBody>
      </p:sp>
      <p:sp>
        <p:nvSpPr>
          <p:cNvPr id="16" name="TextBox 15">
            <a:extLst>
              <a:ext uri="{FF2B5EF4-FFF2-40B4-BE49-F238E27FC236}">
                <a16:creationId xmlns:a16="http://schemas.microsoft.com/office/drawing/2014/main" id="{F4720F0F-BE75-7A39-866F-3B9D7F2597AB}"/>
              </a:ext>
            </a:extLst>
          </p:cNvPr>
          <p:cNvSpPr txBox="1"/>
          <p:nvPr/>
        </p:nvSpPr>
        <p:spPr>
          <a:xfrm>
            <a:off x="738765" y="4727318"/>
            <a:ext cx="1929705" cy="646331"/>
          </a:xfrm>
          <a:prstGeom prst="rect">
            <a:avLst/>
          </a:prstGeom>
          <a:noFill/>
          <a:ln w="28575">
            <a:solidFill>
              <a:schemeClr val="accent1"/>
            </a:solidFill>
          </a:ln>
        </p:spPr>
        <p:txBody>
          <a:bodyPr wrap="square" rtlCol="0">
            <a:spAutoFit/>
          </a:bodyPr>
          <a:lstStyle/>
          <a:p>
            <a:pPr algn="ctr"/>
            <a:r>
              <a:rPr lang="de-DE" dirty="0"/>
              <a:t>Top view of infrared sensor </a:t>
            </a:r>
            <a:endParaRPr lang="de-AT" dirty="0"/>
          </a:p>
        </p:txBody>
      </p:sp>
      <p:pic>
        <p:nvPicPr>
          <p:cNvPr id="6" name="Picture 5" descr="A blue and silver device with round holes&#10;&#10;AI-generated content may be incorrect.">
            <a:extLst>
              <a:ext uri="{FF2B5EF4-FFF2-40B4-BE49-F238E27FC236}">
                <a16:creationId xmlns:a16="http://schemas.microsoft.com/office/drawing/2014/main" id="{23F02688-637C-E867-FDA4-98896AF02B61}"/>
              </a:ext>
            </a:extLst>
          </p:cNvPr>
          <p:cNvPicPr>
            <a:picLocks noChangeAspect="1"/>
          </p:cNvPicPr>
          <p:nvPr/>
        </p:nvPicPr>
        <p:blipFill>
          <a:blip r:embed="rId2">
            <a:extLst>
              <a:ext uri="{28A0092B-C50C-407E-A947-70E740481C1C}">
                <a14:useLocalDpi xmlns:a14="http://schemas.microsoft.com/office/drawing/2010/main" val="0"/>
              </a:ext>
            </a:extLst>
          </a:blip>
          <a:srcRect l="23660" t="15217" r="5333" b="27102"/>
          <a:stretch/>
        </p:blipFill>
        <p:spPr>
          <a:xfrm>
            <a:off x="82729" y="723510"/>
            <a:ext cx="5171483" cy="3150704"/>
          </a:xfrm>
          <a:prstGeom prst="rect">
            <a:avLst/>
          </a:prstGeom>
        </p:spPr>
      </p:pic>
      <p:pic>
        <p:nvPicPr>
          <p:cNvPr id="11" name="Picture 10" descr="A blue electronic device with a black cap&#10;&#10;AI-generated content may be incorrect.">
            <a:extLst>
              <a:ext uri="{FF2B5EF4-FFF2-40B4-BE49-F238E27FC236}">
                <a16:creationId xmlns:a16="http://schemas.microsoft.com/office/drawing/2014/main" id="{BC25C603-97D8-5BAB-4A46-E974AF37F23C}"/>
              </a:ext>
            </a:extLst>
          </p:cNvPr>
          <p:cNvPicPr>
            <a:picLocks noChangeAspect="1"/>
          </p:cNvPicPr>
          <p:nvPr/>
        </p:nvPicPr>
        <p:blipFill>
          <a:blip r:embed="rId3">
            <a:extLst>
              <a:ext uri="{28A0092B-C50C-407E-A947-70E740481C1C}">
                <a14:useLocalDpi xmlns:a14="http://schemas.microsoft.com/office/drawing/2010/main" val="0"/>
              </a:ext>
            </a:extLst>
          </a:blip>
          <a:srcRect l="21277" t="18779" r="12527" b="24493"/>
          <a:stretch/>
        </p:blipFill>
        <p:spPr>
          <a:xfrm>
            <a:off x="5743140" y="723510"/>
            <a:ext cx="6134059" cy="2956891"/>
          </a:xfrm>
          <a:prstGeom prst="rect">
            <a:avLst/>
          </a:prstGeom>
        </p:spPr>
      </p:pic>
      <p:pic>
        <p:nvPicPr>
          <p:cNvPr id="17" name="Picture 16" descr="A blue electronic device with black and white buttons&#10;&#10;AI-generated content may be incorrect.">
            <a:extLst>
              <a:ext uri="{FF2B5EF4-FFF2-40B4-BE49-F238E27FC236}">
                <a16:creationId xmlns:a16="http://schemas.microsoft.com/office/drawing/2014/main" id="{ABDD253E-5D4A-D432-14F6-C1D156D3CAD6}"/>
              </a:ext>
            </a:extLst>
          </p:cNvPr>
          <p:cNvPicPr>
            <a:picLocks noChangeAspect="1"/>
          </p:cNvPicPr>
          <p:nvPr/>
        </p:nvPicPr>
        <p:blipFill>
          <a:blip r:embed="rId4">
            <a:extLst>
              <a:ext uri="{28A0092B-C50C-407E-A947-70E740481C1C}">
                <a14:useLocalDpi xmlns:a14="http://schemas.microsoft.com/office/drawing/2010/main" val="0"/>
              </a:ext>
            </a:extLst>
          </a:blip>
          <a:srcRect l="7442" t="23333" r="10081" b="23189"/>
          <a:stretch/>
        </p:blipFill>
        <p:spPr>
          <a:xfrm>
            <a:off x="2855741" y="4103821"/>
            <a:ext cx="6221223" cy="2269044"/>
          </a:xfrm>
          <a:prstGeom prst="rect">
            <a:avLst/>
          </a:prstGeom>
        </p:spPr>
      </p:pic>
      <p:cxnSp>
        <p:nvCxnSpPr>
          <p:cNvPr id="18" name="Straight Arrow Connector 17">
            <a:extLst>
              <a:ext uri="{FF2B5EF4-FFF2-40B4-BE49-F238E27FC236}">
                <a16:creationId xmlns:a16="http://schemas.microsoft.com/office/drawing/2014/main" id="{B14F03A8-837D-D92E-2365-7E06F9281F9C}"/>
              </a:ext>
            </a:extLst>
          </p:cNvPr>
          <p:cNvCxnSpPr>
            <a:cxnSpLocks/>
          </p:cNvCxnSpPr>
          <p:nvPr/>
        </p:nvCxnSpPr>
        <p:spPr>
          <a:xfrm>
            <a:off x="10149326" y="352206"/>
            <a:ext cx="0" cy="37628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E69C03D6-684C-BF69-41DF-3EEDEE1706A1}"/>
              </a:ext>
            </a:extLst>
          </p:cNvPr>
          <p:cNvCxnSpPr>
            <a:cxnSpLocks/>
          </p:cNvCxnSpPr>
          <p:nvPr/>
        </p:nvCxnSpPr>
        <p:spPr>
          <a:xfrm>
            <a:off x="1703617" y="5858164"/>
            <a:ext cx="1040015"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F9177032-E9A7-9A81-3CCC-95EB847A8146}"/>
              </a:ext>
            </a:extLst>
          </p:cNvPr>
          <p:cNvCxnSpPr>
            <a:cxnSpLocks/>
          </p:cNvCxnSpPr>
          <p:nvPr/>
        </p:nvCxnSpPr>
        <p:spPr>
          <a:xfrm>
            <a:off x="3306138" y="264929"/>
            <a:ext cx="0" cy="45127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664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B6559-7259-984C-1AAC-6EC071E5B86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06AC8325-A832-0A2C-3C5E-37359C98AF6B}"/>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7275CD18-F4F8-B658-D922-ADBBE825884C}"/>
              </a:ext>
            </a:extLst>
          </p:cNvPr>
          <p:cNvSpPr>
            <a:spLocks noGrp="1"/>
          </p:cNvSpPr>
          <p:nvPr>
            <p:ph type="sldNum" sz="quarter" idx="12"/>
          </p:nvPr>
        </p:nvSpPr>
        <p:spPr/>
        <p:txBody>
          <a:bodyPr/>
          <a:lstStyle/>
          <a:p>
            <a:fld id="{C9D8FB56-1768-4191-8A17-09BD1168FD6B}" type="slidenum">
              <a:rPr lang="en-GB" smtClean="0"/>
              <a:t>23</a:t>
            </a:fld>
            <a:endParaRPr lang="en-GB"/>
          </a:p>
        </p:txBody>
      </p:sp>
      <p:sp>
        <p:nvSpPr>
          <p:cNvPr id="15" name="TextBox 14">
            <a:extLst>
              <a:ext uri="{FF2B5EF4-FFF2-40B4-BE49-F238E27FC236}">
                <a16:creationId xmlns:a16="http://schemas.microsoft.com/office/drawing/2014/main" id="{E172B0D3-D410-9C57-FA32-B58DCB58A3A1}"/>
              </a:ext>
            </a:extLst>
          </p:cNvPr>
          <p:cNvSpPr txBox="1"/>
          <p:nvPr/>
        </p:nvSpPr>
        <p:spPr>
          <a:xfrm>
            <a:off x="416984" y="372600"/>
            <a:ext cx="3307335" cy="369332"/>
          </a:xfrm>
          <a:prstGeom prst="rect">
            <a:avLst/>
          </a:prstGeom>
          <a:noFill/>
          <a:ln w="28575">
            <a:solidFill>
              <a:schemeClr val="accent1"/>
            </a:solidFill>
          </a:ln>
        </p:spPr>
        <p:txBody>
          <a:bodyPr wrap="square" rtlCol="0">
            <a:spAutoFit/>
          </a:bodyPr>
          <a:lstStyle/>
          <a:p>
            <a:pPr algn="ctr"/>
            <a:r>
              <a:rPr lang="de-DE" dirty="0"/>
              <a:t>Board for raspberry pie </a:t>
            </a:r>
            <a:endParaRPr lang="de-AT" dirty="0"/>
          </a:p>
        </p:txBody>
      </p:sp>
      <p:pic>
        <p:nvPicPr>
          <p:cNvPr id="5" name="Picture 4" descr="A black electronic board with many connectors&#10;&#10;AI-generated content may be incorrect.">
            <a:extLst>
              <a:ext uri="{FF2B5EF4-FFF2-40B4-BE49-F238E27FC236}">
                <a16:creationId xmlns:a16="http://schemas.microsoft.com/office/drawing/2014/main" id="{0C19F12A-F29E-881E-D5B1-DDDD10289D45}"/>
              </a:ext>
            </a:extLst>
          </p:cNvPr>
          <p:cNvPicPr>
            <a:picLocks noChangeAspect="1"/>
          </p:cNvPicPr>
          <p:nvPr/>
        </p:nvPicPr>
        <p:blipFill>
          <a:blip r:embed="rId2">
            <a:extLst>
              <a:ext uri="{28A0092B-C50C-407E-A947-70E740481C1C}">
                <a14:useLocalDpi xmlns:a14="http://schemas.microsoft.com/office/drawing/2010/main" val="0"/>
              </a:ext>
            </a:extLst>
          </a:blip>
          <a:srcRect l="22909" t="23701" r="21738" b="23863"/>
          <a:stretch/>
        </p:blipFill>
        <p:spPr>
          <a:xfrm>
            <a:off x="79513" y="1371827"/>
            <a:ext cx="7828218" cy="3723880"/>
          </a:xfrm>
          <a:prstGeom prst="rect">
            <a:avLst/>
          </a:prstGeom>
        </p:spPr>
      </p:pic>
      <p:pic>
        <p:nvPicPr>
          <p:cNvPr id="8" name="Picture 7" descr="A black plastic object with a white label&#10;&#10;AI-generated content may be incorrect.">
            <a:extLst>
              <a:ext uri="{FF2B5EF4-FFF2-40B4-BE49-F238E27FC236}">
                <a16:creationId xmlns:a16="http://schemas.microsoft.com/office/drawing/2014/main" id="{48C02F2B-883C-F404-691F-90EF7A2A0303}"/>
              </a:ext>
            </a:extLst>
          </p:cNvPr>
          <p:cNvPicPr>
            <a:picLocks noChangeAspect="1"/>
          </p:cNvPicPr>
          <p:nvPr/>
        </p:nvPicPr>
        <p:blipFill>
          <a:blip r:embed="rId3">
            <a:extLst>
              <a:ext uri="{28A0092B-C50C-407E-A947-70E740481C1C}">
                <a14:useLocalDpi xmlns:a14="http://schemas.microsoft.com/office/drawing/2010/main" val="0"/>
              </a:ext>
            </a:extLst>
          </a:blip>
          <a:srcRect l="12653" t="5433" r="9786" b="6521"/>
          <a:stretch/>
        </p:blipFill>
        <p:spPr>
          <a:xfrm>
            <a:off x="8143660" y="1232452"/>
            <a:ext cx="3733539" cy="2514600"/>
          </a:xfrm>
          <a:prstGeom prst="rect">
            <a:avLst/>
          </a:prstGeom>
        </p:spPr>
      </p:pic>
      <p:sp>
        <p:nvSpPr>
          <p:cNvPr id="9" name="TextBox 8">
            <a:extLst>
              <a:ext uri="{FF2B5EF4-FFF2-40B4-BE49-F238E27FC236}">
                <a16:creationId xmlns:a16="http://schemas.microsoft.com/office/drawing/2014/main" id="{FF35BD37-8CDA-F022-FD85-92A66B0D2401}"/>
              </a:ext>
            </a:extLst>
          </p:cNvPr>
          <p:cNvSpPr txBox="1"/>
          <p:nvPr/>
        </p:nvSpPr>
        <p:spPr>
          <a:xfrm>
            <a:off x="9752148" y="3864548"/>
            <a:ext cx="1929313" cy="369332"/>
          </a:xfrm>
          <a:prstGeom prst="rect">
            <a:avLst/>
          </a:prstGeom>
          <a:noFill/>
          <a:ln w="28575">
            <a:solidFill>
              <a:schemeClr val="accent1"/>
            </a:solidFill>
          </a:ln>
        </p:spPr>
        <p:txBody>
          <a:bodyPr wrap="square" rtlCol="0">
            <a:spAutoFit/>
          </a:bodyPr>
          <a:lstStyle/>
          <a:p>
            <a:pPr algn="ctr"/>
            <a:r>
              <a:rPr lang="de-DE" dirty="0"/>
              <a:t>Speaker </a:t>
            </a:r>
            <a:endParaRPr lang="de-AT" dirty="0"/>
          </a:p>
        </p:txBody>
      </p:sp>
    </p:spTree>
    <p:extLst>
      <p:ext uri="{BB962C8B-B14F-4D97-AF65-F5344CB8AC3E}">
        <p14:creationId xmlns:p14="http://schemas.microsoft.com/office/powerpoint/2010/main" val="2733672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1F0F0-F584-1247-0F70-67326A48E32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16AF349-7A32-2DD6-53FF-CB320F490AD6}"/>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C610D714-62AC-8EE0-91B8-BD185998D6D1}"/>
              </a:ext>
            </a:extLst>
          </p:cNvPr>
          <p:cNvSpPr>
            <a:spLocks noGrp="1"/>
          </p:cNvSpPr>
          <p:nvPr>
            <p:ph type="sldNum" sz="quarter" idx="12"/>
          </p:nvPr>
        </p:nvSpPr>
        <p:spPr/>
        <p:txBody>
          <a:bodyPr/>
          <a:lstStyle/>
          <a:p>
            <a:fld id="{C9D8FB56-1768-4191-8A17-09BD1168FD6B}" type="slidenum">
              <a:rPr lang="en-GB" smtClean="0"/>
              <a:t>24</a:t>
            </a:fld>
            <a:endParaRPr lang="en-GB"/>
          </a:p>
        </p:txBody>
      </p:sp>
      <p:sp>
        <p:nvSpPr>
          <p:cNvPr id="15" name="TextBox 14">
            <a:extLst>
              <a:ext uri="{FF2B5EF4-FFF2-40B4-BE49-F238E27FC236}">
                <a16:creationId xmlns:a16="http://schemas.microsoft.com/office/drawing/2014/main" id="{0CDC4521-55AB-290A-A3FC-B208F1DF427D}"/>
              </a:ext>
            </a:extLst>
          </p:cNvPr>
          <p:cNvSpPr txBox="1"/>
          <p:nvPr/>
        </p:nvSpPr>
        <p:spPr>
          <a:xfrm>
            <a:off x="1573237" y="611140"/>
            <a:ext cx="2690652" cy="369332"/>
          </a:xfrm>
          <a:prstGeom prst="rect">
            <a:avLst/>
          </a:prstGeom>
          <a:noFill/>
          <a:ln w="28575">
            <a:solidFill>
              <a:schemeClr val="accent1"/>
            </a:solidFill>
          </a:ln>
        </p:spPr>
        <p:txBody>
          <a:bodyPr wrap="square" rtlCol="0">
            <a:spAutoFit/>
          </a:bodyPr>
          <a:lstStyle/>
          <a:p>
            <a:pPr algn="ctr"/>
            <a:r>
              <a:rPr lang="de-DE" dirty="0"/>
              <a:t>Robot with components </a:t>
            </a:r>
            <a:endParaRPr lang="de-AT" dirty="0"/>
          </a:p>
        </p:txBody>
      </p:sp>
      <p:pic>
        <p:nvPicPr>
          <p:cNvPr id="7" name="Picture 6" descr="A black rectangular object with wheels&#10;&#10;AI-generated content may be incorrect.">
            <a:extLst>
              <a:ext uri="{FF2B5EF4-FFF2-40B4-BE49-F238E27FC236}">
                <a16:creationId xmlns:a16="http://schemas.microsoft.com/office/drawing/2014/main" id="{2B3B5C81-44F5-B7A6-FF64-868A1ECE5AF4}"/>
              </a:ext>
            </a:extLst>
          </p:cNvPr>
          <p:cNvPicPr>
            <a:picLocks noChangeAspect="1"/>
          </p:cNvPicPr>
          <p:nvPr/>
        </p:nvPicPr>
        <p:blipFill>
          <a:blip r:embed="rId2">
            <a:extLst>
              <a:ext uri="{28A0092B-C50C-407E-A947-70E740481C1C}">
                <a14:useLocalDpi xmlns:a14="http://schemas.microsoft.com/office/drawing/2010/main" val="0"/>
              </a:ext>
            </a:extLst>
          </a:blip>
          <a:srcRect l="27310" t="11849" r="21821" b="10227"/>
          <a:stretch/>
        </p:blipFill>
        <p:spPr>
          <a:xfrm>
            <a:off x="6305827" y="1106752"/>
            <a:ext cx="5571372" cy="4285672"/>
          </a:xfrm>
          <a:prstGeom prst="rect">
            <a:avLst/>
          </a:prstGeom>
        </p:spPr>
      </p:pic>
      <p:pic>
        <p:nvPicPr>
          <p:cNvPr id="9" name="Picture 8" descr="A black rectangular object with wheels&#10;&#10;AI-generated content may be incorrect.">
            <a:extLst>
              <a:ext uri="{FF2B5EF4-FFF2-40B4-BE49-F238E27FC236}">
                <a16:creationId xmlns:a16="http://schemas.microsoft.com/office/drawing/2014/main" id="{24E7ED85-DD1A-3480-903B-2AF8D2AA5814}"/>
              </a:ext>
            </a:extLst>
          </p:cNvPr>
          <p:cNvPicPr>
            <a:picLocks noChangeAspect="1"/>
          </p:cNvPicPr>
          <p:nvPr/>
        </p:nvPicPr>
        <p:blipFill>
          <a:blip r:embed="rId3">
            <a:extLst>
              <a:ext uri="{28A0092B-C50C-407E-A947-70E740481C1C}">
                <a14:useLocalDpi xmlns:a14="http://schemas.microsoft.com/office/drawing/2010/main" val="0"/>
              </a:ext>
            </a:extLst>
          </a:blip>
          <a:srcRect l="31385" t="13982" r="19783" b="11850"/>
          <a:stretch/>
        </p:blipFill>
        <p:spPr>
          <a:xfrm>
            <a:off x="477077" y="1106752"/>
            <a:ext cx="5618923" cy="4285672"/>
          </a:xfrm>
          <a:prstGeom prst="rect">
            <a:avLst/>
          </a:prstGeom>
        </p:spPr>
      </p:pic>
      <p:sp>
        <p:nvSpPr>
          <p:cNvPr id="10" name="TextBox 9">
            <a:extLst>
              <a:ext uri="{FF2B5EF4-FFF2-40B4-BE49-F238E27FC236}">
                <a16:creationId xmlns:a16="http://schemas.microsoft.com/office/drawing/2014/main" id="{880FC8F1-0335-3DDA-AA25-7C3E70802934}"/>
              </a:ext>
            </a:extLst>
          </p:cNvPr>
          <p:cNvSpPr txBox="1"/>
          <p:nvPr/>
        </p:nvSpPr>
        <p:spPr>
          <a:xfrm>
            <a:off x="7398318" y="611140"/>
            <a:ext cx="2690652" cy="369332"/>
          </a:xfrm>
          <a:prstGeom prst="rect">
            <a:avLst/>
          </a:prstGeom>
          <a:noFill/>
          <a:ln w="28575">
            <a:solidFill>
              <a:schemeClr val="accent1"/>
            </a:solidFill>
          </a:ln>
        </p:spPr>
        <p:txBody>
          <a:bodyPr wrap="square" rtlCol="0">
            <a:spAutoFit/>
          </a:bodyPr>
          <a:lstStyle/>
          <a:p>
            <a:pPr algn="ctr"/>
            <a:r>
              <a:rPr lang="de-DE" dirty="0"/>
              <a:t>Robot with top cover </a:t>
            </a:r>
            <a:endParaRPr lang="de-AT" dirty="0"/>
          </a:p>
        </p:txBody>
      </p:sp>
    </p:spTree>
    <p:extLst>
      <p:ext uri="{BB962C8B-B14F-4D97-AF65-F5344CB8AC3E}">
        <p14:creationId xmlns:p14="http://schemas.microsoft.com/office/powerpoint/2010/main" val="2744513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05055-A1BF-C2FD-2349-C90B23114E1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C16D7D25-E2A3-C506-51C4-EAED98EA8AC2}"/>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FACB5928-1D8F-0B7F-30C2-341038919B68}"/>
              </a:ext>
            </a:extLst>
          </p:cNvPr>
          <p:cNvSpPr>
            <a:spLocks noGrp="1"/>
          </p:cNvSpPr>
          <p:nvPr>
            <p:ph type="sldNum" sz="quarter" idx="12"/>
          </p:nvPr>
        </p:nvSpPr>
        <p:spPr/>
        <p:txBody>
          <a:bodyPr/>
          <a:lstStyle/>
          <a:p>
            <a:fld id="{C9D8FB56-1768-4191-8A17-09BD1168FD6B}" type="slidenum">
              <a:rPr lang="en-GB" smtClean="0"/>
              <a:t>25</a:t>
            </a:fld>
            <a:endParaRPr lang="en-GB"/>
          </a:p>
        </p:txBody>
      </p:sp>
      <p:sp>
        <p:nvSpPr>
          <p:cNvPr id="15" name="TextBox 14">
            <a:extLst>
              <a:ext uri="{FF2B5EF4-FFF2-40B4-BE49-F238E27FC236}">
                <a16:creationId xmlns:a16="http://schemas.microsoft.com/office/drawing/2014/main" id="{07E0CD94-FFFD-8D10-8820-B3145562D894}"/>
              </a:ext>
            </a:extLst>
          </p:cNvPr>
          <p:cNvSpPr txBox="1"/>
          <p:nvPr/>
        </p:nvSpPr>
        <p:spPr>
          <a:xfrm>
            <a:off x="9186547" y="1614993"/>
            <a:ext cx="2690652" cy="369332"/>
          </a:xfrm>
          <a:prstGeom prst="rect">
            <a:avLst/>
          </a:prstGeom>
          <a:noFill/>
          <a:ln w="28575">
            <a:solidFill>
              <a:schemeClr val="accent1"/>
            </a:solidFill>
          </a:ln>
        </p:spPr>
        <p:txBody>
          <a:bodyPr wrap="square" rtlCol="0">
            <a:spAutoFit/>
          </a:bodyPr>
          <a:lstStyle/>
          <a:p>
            <a:pPr algn="ctr"/>
            <a:r>
              <a:rPr lang="de-DE" dirty="0"/>
              <a:t>Full Robot view </a:t>
            </a:r>
            <a:endParaRPr lang="de-AT" dirty="0"/>
          </a:p>
        </p:txBody>
      </p:sp>
      <p:pic>
        <p:nvPicPr>
          <p:cNvPr id="5" name="Picture 4" descr="A black square object with wheels&#10;&#10;AI-generated content may be incorrect.">
            <a:extLst>
              <a:ext uri="{FF2B5EF4-FFF2-40B4-BE49-F238E27FC236}">
                <a16:creationId xmlns:a16="http://schemas.microsoft.com/office/drawing/2014/main" id="{08F81948-C806-20F4-11B2-36E548E4E5FC}"/>
              </a:ext>
            </a:extLst>
          </p:cNvPr>
          <p:cNvPicPr>
            <a:picLocks noChangeAspect="1"/>
          </p:cNvPicPr>
          <p:nvPr/>
        </p:nvPicPr>
        <p:blipFill>
          <a:blip r:embed="rId2">
            <a:extLst>
              <a:ext uri="{28A0092B-C50C-407E-A947-70E740481C1C}">
                <a14:useLocalDpi xmlns:a14="http://schemas.microsoft.com/office/drawing/2010/main" val="0"/>
              </a:ext>
            </a:extLst>
          </a:blip>
          <a:srcRect l="30000" t="11657" r="25081" b="3544"/>
          <a:stretch/>
        </p:blipFill>
        <p:spPr>
          <a:xfrm>
            <a:off x="2404902" y="165490"/>
            <a:ext cx="6591300" cy="6190699"/>
          </a:xfrm>
          <a:prstGeom prst="rect">
            <a:avLst/>
          </a:prstGeom>
        </p:spPr>
      </p:pic>
    </p:spTree>
    <p:extLst>
      <p:ext uri="{BB962C8B-B14F-4D97-AF65-F5344CB8AC3E}">
        <p14:creationId xmlns:p14="http://schemas.microsoft.com/office/powerpoint/2010/main" val="3239177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F0EC-FC71-7EF2-7D8E-D96CC7D72CDB}"/>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FC74560C-2786-249F-84AA-6D7822ECBBDE}"/>
              </a:ext>
            </a:extLst>
          </p:cNvPr>
          <p:cNvSpPr>
            <a:spLocks noGrp="1"/>
          </p:cNvSpPr>
          <p:nvPr>
            <p:ph type="ctrTitle"/>
          </p:nvPr>
        </p:nvSpPr>
        <p:spPr>
          <a:xfrm>
            <a:off x="434116" y="2141219"/>
            <a:ext cx="7236719" cy="1619531"/>
          </a:xfrm>
        </p:spPr>
        <p:txBody>
          <a:bodyPr>
            <a:normAutofit/>
          </a:bodyPr>
          <a:lstStyle/>
          <a:p>
            <a:r>
              <a:rPr lang="de-AT" sz="2000" dirty="0">
                <a:effectLst/>
              </a:rPr>
              <a:t>Sathiyamoorthi Shanmugapriya </a:t>
            </a:r>
            <a:br>
              <a:rPr lang="de-AT" sz="2000" dirty="0">
                <a:effectLst/>
              </a:rPr>
            </a:br>
            <a:br>
              <a:rPr lang="de-AT" sz="2000" dirty="0">
                <a:effectLst/>
              </a:rPr>
            </a:br>
            <a:r>
              <a:rPr lang="de-AT" dirty="0">
                <a:effectLst/>
              </a:rPr>
              <a:t>PCB Design</a:t>
            </a:r>
            <a:endParaRPr lang="en-GB" dirty="0"/>
          </a:p>
        </p:txBody>
      </p:sp>
    </p:spTree>
    <p:extLst>
      <p:ext uri="{BB962C8B-B14F-4D97-AF65-F5344CB8AC3E}">
        <p14:creationId xmlns:p14="http://schemas.microsoft.com/office/powerpoint/2010/main" val="2902325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3AA48-7CA0-BFBE-9EF0-29C6AFC5297C}"/>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87EB7694-E888-BC33-6193-58E2D0C32D37}"/>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74D8206C-1988-E305-282B-0CA9954001D8}"/>
              </a:ext>
            </a:extLst>
          </p:cNvPr>
          <p:cNvSpPr>
            <a:spLocks noGrp="1"/>
          </p:cNvSpPr>
          <p:nvPr>
            <p:ph type="sldNum" sz="quarter" idx="12"/>
          </p:nvPr>
        </p:nvSpPr>
        <p:spPr/>
        <p:txBody>
          <a:bodyPr/>
          <a:lstStyle/>
          <a:p>
            <a:fld id="{C9D8FB56-1768-4191-8A17-09BD1168FD6B}" type="slidenum">
              <a:rPr lang="en-GB" smtClean="0"/>
              <a:t>27</a:t>
            </a:fld>
            <a:endParaRPr lang="en-GB"/>
          </a:p>
        </p:txBody>
      </p:sp>
      <p:sp>
        <p:nvSpPr>
          <p:cNvPr id="3" name="Title 6">
            <a:extLst>
              <a:ext uri="{FF2B5EF4-FFF2-40B4-BE49-F238E27FC236}">
                <a16:creationId xmlns:a16="http://schemas.microsoft.com/office/drawing/2014/main" id="{16DFF611-BAEF-F97B-4ACC-3BFA6D8D36A5}"/>
              </a:ext>
            </a:extLst>
          </p:cNvPr>
          <p:cNvSpPr txBox="1">
            <a:spLocks/>
          </p:cNvSpPr>
          <p:nvPr/>
        </p:nvSpPr>
        <p:spPr>
          <a:xfrm>
            <a:off x="214966" y="465654"/>
            <a:ext cx="4111974" cy="411053"/>
          </a:xfrm>
          <a:prstGeom prst="rect">
            <a:avLst/>
          </a:prstGeom>
        </p:spPr>
        <p:txBody>
          <a:bodyPr/>
          <a:lstStyle>
            <a:lvl1pPr algn="l" defTabSz="914400" rtl="0" eaLnBrk="1" latinLnBrk="0" hangingPunct="1">
              <a:lnSpc>
                <a:spcPct val="100000"/>
              </a:lnSpc>
              <a:spcBef>
                <a:spcPct val="0"/>
              </a:spcBef>
              <a:buNone/>
              <a:defRPr sz="4000" b="1" kern="1200" spc="100" baseline="0">
                <a:solidFill>
                  <a:schemeClr val="tx2"/>
                </a:solidFill>
                <a:latin typeface="Trebuchet MS" panose="020B0603020202020204" pitchFamily="34" charset="0"/>
                <a:ea typeface="+mj-ea"/>
                <a:cs typeface="+mj-cs"/>
              </a:defRPr>
            </a:lvl1pPr>
          </a:lstStyle>
          <a:p>
            <a:r>
              <a:rPr lang="de-DE" sz="2000" dirty="0"/>
              <a:t>PCB design summary:</a:t>
            </a:r>
            <a:endParaRPr lang="de-AT" sz="2000" dirty="0"/>
          </a:p>
        </p:txBody>
      </p:sp>
      <p:sp>
        <p:nvSpPr>
          <p:cNvPr id="6" name="TextBox 5">
            <a:extLst>
              <a:ext uri="{FF2B5EF4-FFF2-40B4-BE49-F238E27FC236}">
                <a16:creationId xmlns:a16="http://schemas.microsoft.com/office/drawing/2014/main" id="{CFBF75AC-EDD6-D026-7739-C28A18150B88}"/>
              </a:ext>
            </a:extLst>
          </p:cNvPr>
          <p:cNvSpPr txBox="1"/>
          <p:nvPr/>
        </p:nvSpPr>
        <p:spPr>
          <a:xfrm>
            <a:off x="214966" y="876707"/>
            <a:ext cx="11313248" cy="5217775"/>
          </a:xfrm>
          <a:prstGeom prst="rect">
            <a:avLst/>
          </a:prstGeom>
          <a:noFill/>
        </p:spPr>
        <p:txBody>
          <a:bodyPr wrap="square" rtlCol="0">
            <a:spAutoFit/>
          </a:bodyPr>
          <a:lstStyle/>
          <a:p>
            <a:pPr>
              <a:lnSpc>
                <a:spcPct val="150000"/>
              </a:lnSpc>
            </a:pPr>
            <a:r>
              <a:rPr lang="en-US" sz="1600" dirty="0"/>
              <a:t>The PCB was designed using </a:t>
            </a:r>
            <a:r>
              <a:rPr lang="en-US" sz="1600" dirty="0" err="1"/>
              <a:t>KiCad</a:t>
            </a:r>
            <a:r>
              <a:rPr lang="en-US" sz="1600" dirty="0"/>
              <a:t>. Its electronics subsystems is structured  to handle sensory inputs, motor control, and feedback. </a:t>
            </a:r>
          </a:p>
          <a:p>
            <a:pPr>
              <a:lnSpc>
                <a:spcPct val="150000"/>
              </a:lnSpc>
            </a:pPr>
            <a:r>
              <a:rPr lang="en-US" sz="1600" dirty="0"/>
              <a:t>Key Elements of the PCB Design: </a:t>
            </a:r>
          </a:p>
          <a:p>
            <a:pPr marL="285750" indent="-285750">
              <a:lnSpc>
                <a:spcPct val="150000"/>
              </a:lnSpc>
              <a:buFontTx/>
              <a:buChar char="-"/>
            </a:pPr>
            <a:r>
              <a:rPr lang="en-US" sz="1600" dirty="0"/>
              <a:t>Four BTS7960 motor drivers for each omnidirectional wheel </a:t>
            </a:r>
          </a:p>
          <a:p>
            <a:pPr marL="285750" indent="-285750">
              <a:lnSpc>
                <a:spcPct val="150000"/>
              </a:lnSpc>
              <a:buFontTx/>
              <a:buChar char="-"/>
            </a:pPr>
            <a:r>
              <a:rPr lang="en-US" sz="1600" dirty="0"/>
              <a:t>Four ultrasonic distance sensors (HC-SR04) for clearance </a:t>
            </a:r>
          </a:p>
          <a:p>
            <a:pPr marL="285750" indent="-285750">
              <a:lnSpc>
                <a:spcPct val="150000"/>
              </a:lnSpc>
              <a:buFontTx/>
              <a:buChar char="-"/>
            </a:pPr>
            <a:r>
              <a:rPr lang="en-US" sz="1600" dirty="0"/>
              <a:t>QTR-8RC array for line tracking </a:t>
            </a:r>
          </a:p>
          <a:p>
            <a:pPr marL="285750" indent="-285750">
              <a:lnSpc>
                <a:spcPct val="150000"/>
              </a:lnSpc>
              <a:buFontTx/>
              <a:buChar char="-"/>
            </a:pPr>
            <a:r>
              <a:rPr lang="en-US" sz="1600" dirty="0"/>
              <a:t>Speaker output for 85 dB feedback </a:t>
            </a:r>
          </a:p>
          <a:p>
            <a:pPr marL="285750" indent="-285750">
              <a:lnSpc>
                <a:spcPct val="150000"/>
              </a:lnSpc>
              <a:buFontTx/>
              <a:buChar char="-"/>
            </a:pPr>
            <a:r>
              <a:rPr lang="en-US" sz="1600" dirty="0"/>
              <a:t>IMU (MPU6050) to monitor orientation and motion </a:t>
            </a:r>
          </a:p>
          <a:p>
            <a:pPr marL="285750" indent="-285750">
              <a:lnSpc>
                <a:spcPct val="150000"/>
              </a:lnSpc>
              <a:buFontTx/>
              <a:buChar char="-"/>
            </a:pPr>
            <a:r>
              <a:rPr lang="en-US" sz="1600" dirty="0"/>
              <a:t>Teensy 4.1 microcontroller as central controller </a:t>
            </a:r>
          </a:p>
          <a:p>
            <a:pPr marL="285750" indent="-285750">
              <a:lnSpc>
                <a:spcPct val="150000"/>
              </a:lnSpc>
              <a:buFontTx/>
              <a:buChar char="-"/>
            </a:pPr>
            <a:r>
              <a:rPr lang="en-US" sz="1600" dirty="0"/>
              <a:t>Compact layout within 20x25x10 cm3 reserved volume Schematic and PCB Layout: </a:t>
            </a:r>
          </a:p>
          <a:p>
            <a:pPr marL="285750" indent="-285750">
              <a:lnSpc>
                <a:spcPct val="150000"/>
              </a:lnSpc>
              <a:buFontTx/>
              <a:buChar char="-"/>
            </a:pPr>
            <a:r>
              <a:rPr lang="en-US" sz="1600" dirty="0"/>
              <a:t>Optimized routing for power, signal, and feedback </a:t>
            </a:r>
          </a:p>
          <a:p>
            <a:pPr marL="285750" indent="-285750">
              <a:lnSpc>
                <a:spcPct val="150000"/>
              </a:lnSpc>
              <a:buFontTx/>
              <a:buChar char="-"/>
            </a:pPr>
            <a:r>
              <a:rPr lang="en-US" sz="1600" dirty="0"/>
              <a:t>Ground planes and decoupling capacitors ensured signal integrity </a:t>
            </a:r>
          </a:p>
          <a:p>
            <a:pPr marL="285750" indent="-285750">
              <a:lnSpc>
                <a:spcPct val="150000"/>
              </a:lnSpc>
              <a:buFontTx/>
              <a:buChar char="-"/>
            </a:pPr>
            <a:r>
              <a:rPr lang="en-US" sz="1600" dirty="0" err="1"/>
              <a:t>KiCad</a:t>
            </a:r>
            <a:r>
              <a:rPr lang="en-US" sz="1600" dirty="0"/>
              <a:t> 3D render and schematic confirmed all connections and spacing.</a:t>
            </a:r>
          </a:p>
          <a:p>
            <a:pPr marL="285750" indent="-285750">
              <a:lnSpc>
                <a:spcPct val="150000"/>
              </a:lnSpc>
              <a:buFontTx/>
              <a:buChar char="-"/>
            </a:pPr>
            <a:r>
              <a:rPr lang="en-US" sz="1600" dirty="0"/>
              <a:t> This design facilitated smooth integration into the chassis of the robot.</a:t>
            </a:r>
            <a:endParaRPr lang="de-AT" sz="1600" dirty="0"/>
          </a:p>
        </p:txBody>
      </p:sp>
    </p:spTree>
    <p:extLst>
      <p:ext uri="{BB962C8B-B14F-4D97-AF65-F5344CB8AC3E}">
        <p14:creationId xmlns:p14="http://schemas.microsoft.com/office/powerpoint/2010/main" val="196026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D38B8-2523-25A8-6E21-85BBA11A8BE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9D536AB-75B6-2021-C77C-B8131CD375B7}"/>
              </a:ext>
            </a:extLst>
          </p:cNvPr>
          <p:cNvPicPr>
            <a:picLocks noChangeAspect="1"/>
          </p:cNvPicPr>
          <p:nvPr/>
        </p:nvPicPr>
        <p:blipFill>
          <a:blip r:embed="rId2"/>
          <a:stretch>
            <a:fillRect/>
          </a:stretch>
        </p:blipFill>
        <p:spPr>
          <a:xfrm>
            <a:off x="1041831" y="112196"/>
            <a:ext cx="10428647" cy="6282994"/>
          </a:xfrm>
          <a:prstGeom prst="rect">
            <a:avLst/>
          </a:prstGeom>
        </p:spPr>
      </p:pic>
      <p:sp>
        <p:nvSpPr>
          <p:cNvPr id="2" name="Date Placeholder 1">
            <a:extLst>
              <a:ext uri="{FF2B5EF4-FFF2-40B4-BE49-F238E27FC236}">
                <a16:creationId xmlns:a16="http://schemas.microsoft.com/office/drawing/2014/main" id="{71A77270-DACA-3D0F-1B05-FCB57B58B7C3}"/>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CAC8E9D5-93C2-AA7E-2C3F-D79F94C904F1}"/>
              </a:ext>
            </a:extLst>
          </p:cNvPr>
          <p:cNvSpPr>
            <a:spLocks noGrp="1"/>
          </p:cNvSpPr>
          <p:nvPr>
            <p:ph type="sldNum" sz="quarter" idx="12"/>
          </p:nvPr>
        </p:nvSpPr>
        <p:spPr/>
        <p:txBody>
          <a:bodyPr/>
          <a:lstStyle/>
          <a:p>
            <a:fld id="{C9D8FB56-1768-4191-8A17-09BD1168FD6B}" type="slidenum">
              <a:rPr lang="en-GB" smtClean="0"/>
              <a:t>28</a:t>
            </a:fld>
            <a:endParaRPr lang="en-GB"/>
          </a:p>
        </p:txBody>
      </p:sp>
      <p:sp>
        <p:nvSpPr>
          <p:cNvPr id="6" name="TextBox 5">
            <a:extLst>
              <a:ext uri="{FF2B5EF4-FFF2-40B4-BE49-F238E27FC236}">
                <a16:creationId xmlns:a16="http://schemas.microsoft.com/office/drawing/2014/main" id="{616B3ED6-143E-D0AA-8C88-95F2A619860E}"/>
              </a:ext>
            </a:extLst>
          </p:cNvPr>
          <p:cNvSpPr txBox="1"/>
          <p:nvPr/>
        </p:nvSpPr>
        <p:spPr>
          <a:xfrm>
            <a:off x="4806201" y="0"/>
            <a:ext cx="1449953" cy="369332"/>
          </a:xfrm>
          <a:prstGeom prst="rect">
            <a:avLst/>
          </a:prstGeom>
          <a:noFill/>
          <a:ln w="28575">
            <a:solidFill>
              <a:schemeClr val="accent1"/>
            </a:solidFill>
          </a:ln>
        </p:spPr>
        <p:txBody>
          <a:bodyPr wrap="square" rtlCol="0">
            <a:spAutoFit/>
          </a:bodyPr>
          <a:lstStyle/>
          <a:p>
            <a:pPr algn="ctr"/>
            <a:r>
              <a:rPr lang="de-DE" dirty="0">
                <a:solidFill>
                  <a:srgbClr val="00B050"/>
                </a:solidFill>
              </a:rPr>
              <a:t>Schematic </a:t>
            </a:r>
            <a:endParaRPr lang="de-AT" dirty="0">
              <a:solidFill>
                <a:srgbClr val="00B050"/>
              </a:solidFill>
            </a:endParaRPr>
          </a:p>
        </p:txBody>
      </p:sp>
      <p:sp>
        <p:nvSpPr>
          <p:cNvPr id="8" name="TextBox 7">
            <a:extLst>
              <a:ext uri="{FF2B5EF4-FFF2-40B4-BE49-F238E27FC236}">
                <a16:creationId xmlns:a16="http://schemas.microsoft.com/office/drawing/2014/main" id="{92BA441F-3CC5-1C47-36FE-8429F5AB95DB}"/>
              </a:ext>
            </a:extLst>
          </p:cNvPr>
          <p:cNvSpPr txBox="1"/>
          <p:nvPr/>
        </p:nvSpPr>
        <p:spPr>
          <a:xfrm>
            <a:off x="2204558" y="472302"/>
            <a:ext cx="1449953" cy="369332"/>
          </a:xfrm>
          <a:prstGeom prst="rect">
            <a:avLst/>
          </a:prstGeom>
          <a:solidFill>
            <a:schemeClr val="bg1"/>
          </a:solidFill>
          <a:ln w="28575">
            <a:solidFill>
              <a:schemeClr val="accent1"/>
            </a:solidFill>
          </a:ln>
        </p:spPr>
        <p:txBody>
          <a:bodyPr wrap="square" rtlCol="0">
            <a:spAutoFit/>
          </a:bodyPr>
          <a:lstStyle/>
          <a:p>
            <a:pPr algn="ctr"/>
            <a:r>
              <a:rPr lang="de-DE" sz="1200" dirty="0">
                <a:solidFill>
                  <a:srgbClr val="FF0000"/>
                </a:solidFill>
              </a:rPr>
              <a:t>Microcontroller</a:t>
            </a:r>
            <a:r>
              <a:rPr lang="de-DE" dirty="0"/>
              <a:t> </a:t>
            </a:r>
            <a:endParaRPr lang="de-AT" dirty="0"/>
          </a:p>
        </p:txBody>
      </p:sp>
      <p:sp>
        <p:nvSpPr>
          <p:cNvPr id="9" name="Rectangle 8">
            <a:extLst>
              <a:ext uri="{FF2B5EF4-FFF2-40B4-BE49-F238E27FC236}">
                <a16:creationId xmlns:a16="http://schemas.microsoft.com/office/drawing/2014/main" id="{E1CC18EE-DD8B-4CE2-7D2C-D6FB55CC6332}"/>
              </a:ext>
            </a:extLst>
          </p:cNvPr>
          <p:cNvSpPr/>
          <p:nvPr/>
        </p:nvSpPr>
        <p:spPr>
          <a:xfrm>
            <a:off x="2423440" y="287636"/>
            <a:ext cx="824643" cy="1274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3A98A05F-B073-10D5-424F-D2579211B458}"/>
              </a:ext>
            </a:extLst>
          </p:cNvPr>
          <p:cNvSpPr txBox="1"/>
          <p:nvPr/>
        </p:nvSpPr>
        <p:spPr>
          <a:xfrm>
            <a:off x="4783762" y="3024301"/>
            <a:ext cx="1449953" cy="246221"/>
          </a:xfrm>
          <a:prstGeom prst="rect">
            <a:avLst/>
          </a:prstGeom>
          <a:solidFill>
            <a:schemeClr val="bg1"/>
          </a:solidFill>
          <a:ln w="28575">
            <a:solidFill>
              <a:schemeClr val="accent1"/>
            </a:solidFill>
          </a:ln>
        </p:spPr>
        <p:txBody>
          <a:bodyPr wrap="square" rtlCol="0">
            <a:spAutoFit/>
          </a:bodyPr>
          <a:lstStyle/>
          <a:p>
            <a:pPr algn="ctr"/>
            <a:r>
              <a:rPr lang="de-DE" sz="1000" dirty="0">
                <a:solidFill>
                  <a:srgbClr val="FF0000"/>
                </a:solidFill>
              </a:rPr>
              <a:t>Line </a:t>
            </a:r>
            <a:r>
              <a:rPr lang="de-DE" sz="1000" dirty="0" err="1">
                <a:solidFill>
                  <a:srgbClr val="FF0000"/>
                </a:solidFill>
              </a:rPr>
              <a:t>sensor</a:t>
            </a:r>
            <a:endParaRPr lang="de-AT" sz="1000" dirty="0">
              <a:solidFill>
                <a:srgbClr val="FF0000"/>
              </a:solidFill>
            </a:endParaRPr>
          </a:p>
        </p:txBody>
      </p:sp>
      <p:sp>
        <p:nvSpPr>
          <p:cNvPr id="20" name="TextBox 19">
            <a:extLst>
              <a:ext uri="{FF2B5EF4-FFF2-40B4-BE49-F238E27FC236}">
                <a16:creationId xmlns:a16="http://schemas.microsoft.com/office/drawing/2014/main" id="{C7E785C6-8455-4182-CD76-C364567BAC7E}"/>
              </a:ext>
            </a:extLst>
          </p:cNvPr>
          <p:cNvSpPr txBox="1"/>
          <p:nvPr/>
        </p:nvSpPr>
        <p:spPr>
          <a:xfrm>
            <a:off x="7004792" y="5017208"/>
            <a:ext cx="1411619" cy="246221"/>
          </a:xfrm>
          <a:prstGeom prst="rect">
            <a:avLst/>
          </a:prstGeom>
          <a:solidFill>
            <a:schemeClr val="bg1"/>
          </a:solidFill>
          <a:ln w="28575">
            <a:solidFill>
              <a:schemeClr val="accent1"/>
            </a:solidFill>
          </a:ln>
        </p:spPr>
        <p:txBody>
          <a:bodyPr wrap="square" rtlCol="0">
            <a:spAutoFit/>
          </a:bodyPr>
          <a:lstStyle/>
          <a:p>
            <a:pPr algn="ctr"/>
            <a:r>
              <a:rPr lang="de-DE" sz="1000" dirty="0">
                <a:solidFill>
                  <a:srgbClr val="FF0000"/>
                </a:solidFill>
              </a:rPr>
              <a:t>Ultra </a:t>
            </a:r>
            <a:r>
              <a:rPr lang="de-DE" sz="1000" dirty="0" err="1">
                <a:solidFill>
                  <a:srgbClr val="FF0000"/>
                </a:solidFill>
              </a:rPr>
              <a:t>sonic</a:t>
            </a:r>
            <a:endParaRPr lang="de-AT" sz="1000" dirty="0">
              <a:solidFill>
                <a:srgbClr val="FF0000"/>
              </a:solidFill>
            </a:endParaRPr>
          </a:p>
        </p:txBody>
      </p:sp>
      <p:sp>
        <p:nvSpPr>
          <p:cNvPr id="21" name="TextBox 20">
            <a:extLst>
              <a:ext uri="{FF2B5EF4-FFF2-40B4-BE49-F238E27FC236}">
                <a16:creationId xmlns:a16="http://schemas.microsoft.com/office/drawing/2014/main" id="{9CB5A2F8-51AC-0280-5645-4082B259BDDD}"/>
              </a:ext>
            </a:extLst>
          </p:cNvPr>
          <p:cNvSpPr txBox="1"/>
          <p:nvPr/>
        </p:nvSpPr>
        <p:spPr>
          <a:xfrm>
            <a:off x="8820685" y="3064991"/>
            <a:ext cx="1449953" cy="246221"/>
          </a:xfrm>
          <a:prstGeom prst="rect">
            <a:avLst/>
          </a:prstGeom>
          <a:solidFill>
            <a:schemeClr val="bg1"/>
          </a:solidFill>
          <a:ln w="28575">
            <a:solidFill>
              <a:schemeClr val="accent1"/>
            </a:solidFill>
          </a:ln>
        </p:spPr>
        <p:txBody>
          <a:bodyPr wrap="square" rtlCol="0">
            <a:spAutoFit/>
          </a:bodyPr>
          <a:lstStyle/>
          <a:p>
            <a:pPr algn="ctr"/>
            <a:r>
              <a:rPr lang="de-DE" sz="1000" dirty="0">
                <a:solidFill>
                  <a:srgbClr val="FF0000"/>
                </a:solidFill>
              </a:rPr>
              <a:t>Motor</a:t>
            </a:r>
            <a:endParaRPr lang="de-AT" sz="1000" dirty="0">
              <a:solidFill>
                <a:srgbClr val="FF0000"/>
              </a:solidFill>
            </a:endParaRPr>
          </a:p>
        </p:txBody>
      </p:sp>
      <p:sp>
        <p:nvSpPr>
          <p:cNvPr id="23" name="TextBox 22">
            <a:extLst>
              <a:ext uri="{FF2B5EF4-FFF2-40B4-BE49-F238E27FC236}">
                <a16:creationId xmlns:a16="http://schemas.microsoft.com/office/drawing/2014/main" id="{BA8BA036-2130-34A4-9BBE-C4808C84FB24}"/>
              </a:ext>
            </a:extLst>
          </p:cNvPr>
          <p:cNvSpPr txBox="1"/>
          <p:nvPr/>
        </p:nvSpPr>
        <p:spPr>
          <a:xfrm>
            <a:off x="7243960" y="296305"/>
            <a:ext cx="1449953" cy="246221"/>
          </a:xfrm>
          <a:prstGeom prst="rect">
            <a:avLst/>
          </a:prstGeom>
          <a:solidFill>
            <a:schemeClr val="bg1"/>
          </a:solidFill>
          <a:ln w="28575">
            <a:solidFill>
              <a:schemeClr val="accent1"/>
            </a:solidFill>
          </a:ln>
        </p:spPr>
        <p:txBody>
          <a:bodyPr wrap="square" rtlCol="0">
            <a:spAutoFit/>
          </a:bodyPr>
          <a:lstStyle/>
          <a:p>
            <a:pPr algn="ctr"/>
            <a:r>
              <a:rPr lang="de-DE" sz="1000" dirty="0">
                <a:solidFill>
                  <a:srgbClr val="FF0000"/>
                </a:solidFill>
              </a:rPr>
              <a:t>H-Bridge</a:t>
            </a:r>
            <a:endParaRPr lang="de-AT" sz="1000" dirty="0">
              <a:solidFill>
                <a:srgbClr val="FF0000"/>
              </a:solidFill>
            </a:endParaRPr>
          </a:p>
        </p:txBody>
      </p:sp>
      <p:sp>
        <p:nvSpPr>
          <p:cNvPr id="25" name="TextBox 24">
            <a:extLst>
              <a:ext uri="{FF2B5EF4-FFF2-40B4-BE49-F238E27FC236}">
                <a16:creationId xmlns:a16="http://schemas.microsoft.com/office/drawing/2014/main" id="{0F8248FB-9A5C-2AE9-0AB7-2B05931960DB}"/>
              </a:ext>
            </a:extLst>
          </p:cNvPr>
          <p:cNvSpPr txBox="1"/>
          <p:nvPr/>
        </p:nvSpPr>
        <p:spPr>
          <a:xfrm>
            <a:off x="2929534" y="4800905"/>
            <a:ext cx="1449953" cy="246221"/>
          </a:xfrm>
          <a:prstGeom prst="rect">
            <a:avLst/>
          </a:prstGeom>
          <a:solidFill>
            <a:schemeClr val="bg1"/>
          </a:solidFill>
          <a:ln w="28575">
            <a:solidFill>
              <a:schemeClr val="accent1"/>
            </a:solidFill>
          </a:ln>
        </p:spPr>
        <p:txBody>
          <a:bodyPr wrap="square" rtlCol="0">
            <a:spAutoFit/>
          </a:bodyPr>
          <a:lstStyle/>
          <a:p>
            <a:pPr algn="ctr"/>
            <a:r>
              <a:rPr lang="de-DE" sz="1000" dirty="0" err="1">
                <a:solidFill>
                  <a:srgbClr val="FF0000"/>
                </a:solidFill>
              </a:rPr>
              <a:t>Voltage</a:t>
            </a:r>
            <a:r>
              <a:rPr lang="de-DE" sz="1000" dirty="0">
                <a:solidFill>
                  <a:srgbClr val="FF0000"/>
                </a:solidFill>
              </a:rPr>
              <a:t> Regulator</a:t>
            </a:r>
            <a:endParaRPr lang="de-AT" sz="1000" dirty="0">
              <a:solidFill>
                <a:srgbClr val="FF0000"/>
              </a:solidFill>
            </a:endParaRPr>
          </a:p>
        </p:txBody>
      </p:sp>
      <p:sp>
        <p:nvSpPr>
          <p:cNvPr id="26" name="Rectangle 25">
            <a:extLst>
              <a:ext uri="{FF2B5EF4-FFF2-40B4-BE49-F238E27FC236}">
                <a16:creationId xmlns:a16="http://schemas.microsoft.com/office/drawing/2014/main" id="{7D2CCC71-2E09-4301-9965-42409F764046}"/>
              </a:ext>
            </a:extLst>
          </p:cNvPr>
          <p:cNvSpPr/>
          <p:nvPr/>
        </p:nvSpPr>
        <p:spPr>
          <a:xfrm>
            <a:off x="7231053" y="3135887"/>
            <a:ext cx="863911" cy="1178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D1345E2A-0E3F-BC57-9622-7593D20C3A6F}"/>
              </a:ext>
            </a:extLst>
          </p:cNvPr>
          <p:cNvSpPr/>
          <p:nvPr/>
        </p:nvSpPr>
        <p:spPr>
          <a:xfrm>
            <a:off x="1529885" y="953669"/>
            <a:ext cx="2799298" cy="2475331"/>
          </a:xfrm>
          <a:prstGeom prst="rect">
            <a:avLst/>
          </a:prstGeom>
          <a:noFill/>
          <a:ln w="28575"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28" name="Rectangle 27">
            <a:extLst>
              <a:ext uri="{FF2B5EF4-FFF2-40B4-BE49-F238E27FC236}">
                <a16:creationId xmlns:a16="http://schemas.microsoft.com/office/drawing/2014/main" id="{4D71E334-EFFF-FC7E-C740-1FC9B2084169}"/>
              </a:ext>
            </a:extLst>
          </p:cNvPr>
          <p:cNvSpPr/>
          <p:nvPr/>
        </p:nvSpPr>
        <p:spPr>
          <a:xfrm>
            <a:off x="1328867" y="5118815"/>
            <a:ext cx="4370706" cy="1262982"/>
          </a:xfrm>
          <a:prstGeom prst="rect">
            <a:avLst/>
          </a:prstGeom>
          <a:noFill/>
          <a:ln w="28575"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29" name="Rectangle 28">
            <a:extLst>
              <a:ext uri="{FF2B5EF4-FFF2-40B4-BE49-F238E27FC236}">
                <a16:creationId xmlns:a16="http://schemas.microsoft.com/office/drawing/2014/main" id="{03FCF3A8-7880-798E-E858-7A8EFD2F12AB}"/>
              </a:ext>
            </a:extLst>
          </p:cNvPr>
          <p:cNvSpPr/>
          <p:nvPr/>
        </p:nvSpPr>
        <p:spPr>
          <a:xfrm>
            <a:off x="1722212" y="3796805"/>
            <a:ext cx="2114901" cy="797634"/>
          </a:xfrm>
          <a:prstGeom prst="rect">
            <a:avLst/>
          </a:prstGeom>
          <a:noFill/>
          <a:ln w="28575"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DE"/>
          </a:p>
        </p:txBody>
      </p:sp>
      <p:sp>
        <p:nvSpPr>
          <p:cNvPr id="30" name="Rectangle 29">
            <a:extLst>
              <a:ext uri="{FF2B5EF4-FFF2-40B4-BE49-F238E27FC236}">
                <a16:creationId xmlns:a16="http://schemas.microsoft.com/office/drawing/2014/main" id="{CDE3BC3A-7246-A1D5-0CD0-8A628E219046}"/>
              </a:ext>
            </a:extLst>
          </p:cNvPr>
          <p:cNvSpPr/>
          <p:nvPr/>
        </p:nvSpPr>
        <p:spPr>
          <a:xfrm>
            <a:off x="2642223" y="3725116"/>
            <a:ext cx="605860" cy="502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TextBox 30">
            <a:extLst>
              <a:ext uri="{FF2B5EF4-FFF2-40B4-BE49-F238E27FC236}">
                <a16:creationId xmlns:a16="http://schemas.microsoft.com/office/drawing/2014/main" id="{36E22CCF-5589-1557-9E5A-4B4083B5A8DF}"/>
              </a:ext>
            </a:extLst>
          </p:cNvPr>
          <p:cNvSpPr txBox="1"/>
          <p:nvPr/>
        </p:nvSpPr>
        <p:spPr>
          <a:xfrm>
            <a:off x="2110784" y="3489792"/>
            <a:ext cx="1449953" cy="246221"/>
          </a:xfrm>
          <a:prstGeom prst="rect">
            <a:avLst/>
          </a:prstGeom>
          <a:solidFill>
            <a:schemeClr val="bg1"/>
          </a:solidFill>
          <a:ln w="28575">
            <a:solidFill>
              <a:schemeClr val="accent1"/>
            </a:solidFill>
          </a:ln>
        </p:spPr>
        <p:txBody>
          <a:bodyPr wrap="square" rtlCol="0">
            <a:spAutoFit/>
          </a:bodyPr>
          <a:lstStyle/>
          <a:p>
            <a:pPr algn="ctr"/>
            <a:r>
              <a:rPr lang="de-DE" sz="1000" dirty="0">
                <a:solidFill>
                  <a:srgbClr val="FF0000"/>
                </a:solidFill>
              </a:rPr>
              <a:t>Mems</a:t>
            </a:r>
            <a:endParaRPr lang="de-AT" sz="1000" dirty="0"/>
          </a:p>
        </p:txBody>
      </p:sp>
      <p:sp>
        <p:nvSpPr>
          <p:cNvPr id="32" name="Rectangle 31">
            <a:extLst>
              <a:ext uri="{FF2B5EF4-FFF2-40B4-BE49-F238E27FC236}">
                <a16:creationId xmlns:a16="http://schemas.microsoft.com/office/drawing/2014/main" id="{028A425F-85ED-F7F1-DAE3-97234A2B5A2C}"/>
              </a:ext>
            </a:extLst>
          </p:cNvPr>
          <p:cNvSpPr/>
          <p:nvPr/>
        </p:nvSpPr>
        <p:spPr>
          <a:xfrm>
            <a:off x="4970297" y="3311212"/>
            <a:ext cx="813423" cy="4906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10239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1283-D589-45A8-8553-CF416B80AE3A}"/>
              </a:ext>
            </a:extLst>
          </p:cNvPr>
          <p:cNvSpPr>
            <a:spLocks noGrp="1"/>
          </p:cNvSpPr>
          <p:nvPr>
            <p:ph type="title"/>
          </p:nvPr>
        </p:nvSpPr>
        <p:spPr>
          <a:xfrm>
            <a:off x="119063" y="661958"/>
            <a:ext cx="11953875" cy="869522"/>
          </a:xfrm>
        </p:spPr>
        <p:txBody>
          <a:bodyPr/>
          <a:lstStyle/>
          <a:p>
            <a:r>
              <a:rPr lang="en-GB" dirty="0"/>
              <a:t>     2D View: Top Layer &amp; Bottom Layer</a:t>
            </a:r>
            <a:endParaRPr lang="en-DE" dirty="0"/>
          </a:p>
        </p:txBody>
      </p:sp>
      <p:sp>
        <p:nvSpPr>
          <p:cNvPr id="3" name="Date Placeholder 2">
            <a:extLst>
              <a:ext uri="{FF2B5EF4-FFF2-40B4-BE49-F238E27FC236}">
                <a16:creationId xmlns:a16="http://schemas.microsoft.com/office/drawing/2014/main" id="{EF722DA2-B8FD-E48E-6932-DE2FFC5F15AE}"/>
              </a:ext>
            </a:extLst>
          </p:cNvPr>
          <p:cNvSpPr>
            <a:spLocks noGrp="1"/>
          </p:cNvSpPr>
          <p:nvPr>
            <p:ph type="dt" sz="half" idx="10"/>
          </p:nvPr>
        </p:nvSpPr>
        <p:spPr/>
        <p:txBody>
          <a:bodyPr/>
          <a:lstStyle/>
          <a:p>
            <a:fld id="{23672CF8-897F-4F8C-A255-A9B0D7893E46}" type="datetime1">
              <a:rPr lang="en-GB" smtClean="0"/>
              <a:t>19/06/2025</a:t>
            </a:fld>
            <a:endParaRPr lang="en-GB"/>
          </a:p>
        </p:txBody>
      </p:sp>
      <p:sp>
        <p:nvSpPr>
          <p:cNvPr id="4" name="Slide Number Placeholder 3">
            <a:extLst>
              <a:ext uri="{FF2B5EF4-FFF2-40B4-BE49-F238E27FC236}">
                <a16:creationId xmlns:a16="http://schemas.microsoft.com/office/drawing/2014/main" id="{EE4CFBF3-3C21-9807-1F79-FAF04283D7C0}"/>
              </a:ext>
            </a:extLst>
          </p:cNvPr>
          <p:cNvSpPr>
            <a:spLocks noGrp="1"/>
          </p:cNvSpPr>
          <p:nvPr>
            <p:ph type="sldNum" sz="quarter" idx="12"/>
          </p:nvPr>
        </p:nvSpPr>
        <p:spPr/>
        <p:txBody>
          <a:bodyPr/>
          <a:lstStyle/>
          <a:p>
            <a:fld id="{C9D8FB56-1768-4191-8A17-09BD1168FD6B}" type="slidenum">
              <a:rPr lang="en-GB" smtClean="0"/>
              <a:t>29</a:t>
            </a:fld>
            <a:endParaRPr lang="en-GB"/>
          </a:p>
        </p:txBody>
      </p:sp>
      <p:pic>
        <p:nvPicPr>
          <p:cNvPr id="8" name="Picture 7">
            <a:extLst>
              <a:ext uri="{FF2B5EF4-FFF2-40B4-BE49-F238E27FC236}">
                <a16:creationId xmlns:a16="http://schemas.microsoft.com/office/drawing/2014/main" id="{3867C819-EEDF-B539-8611-071C8382B13D}"/>
              </a:ext>
            </a:extLst>
          </p:cNvPr>
          <p:cNvPicPr>
            <a:picLocks noChangeAspect="1"/>
          </p:cNvPicPr>
          <p:nvPr/>
        </p:nvPicPr>
        <p:blipFill>
          <a:blip r:embed="rId2"/>
          <a:stretch>
            <a:fillRect/>
          </a:stretch>
        </p:blipFill>
        <p:spPr>
          <a:xfrm>
            <a:off x="6673755" y="1852411"/>
            <a:ext cx="4796858" cy="4219158"/>
          </a:xfrm>
          <a:prstGeom prst="rect">
            <a:avLst/>
          </a:prstGeom>
        </p:spPr>
      </p:pic>
      <p:pic>
        <p:nvPicPr>
          <p:cNvPr id="10" name="Picture 9">
            <a:extLst>
              <a:ext uri="{FF2B5EF4-FFF2-40B4-BE49-F238E27FC236}">
                <a16:creationId xmlns:a16="http://schemas.microsoft.com/office/drawing/2014/main" id="{F7CF0A29-E2AA-E380-A40A-E49B02A365B6}"/>
              </a:ext>
            </a:extLst>
          </p:cNvPr>
          <p:cNvPicPr>
            <a:picLocks noChangeAspect="1"/>
          </p:cNvPicPr>
          <p:nvPr/>
        </p:nvPicPr>
        <p:blipFill>
          <a:blip r:embed="rId3"/>
          <a:stretch>
            <a:fillRect/>
          </a:stretch>
        </p:blipFill>
        <p:spPr>
          <a:xfrm>
            <a:off x="1000100" y="1852411"/>
            <a:ext cx="4796858" cy="4195634"/>
          </a:xfrm>
          <a:prstGeom prst="rect">
            <a:avLst/>
          </a:prstGeom>
        </p:spPr>
      </p:pic>
    </p:spTree>
    <p:extLst>
      <p:ext uri="{BB962C8B-B14F-4D97-AF65-F5344CB8AC3E}">
        <p14:creationId xmlns:p14="http://schemas.microsoft.com/office/powerpoint/2010/main" val="13163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CA388-E190-36D2-BAC8-D21D440F067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4283BD2-1E33-F7DF-5EC3-B4B745F37011}"/>
              </a:ext>
            </a:extLst>
          </p:cNvPr>
          <p:cNvSpPr>
            <a:spLocks noGrp="1"/>
          </p:cNvSpPr>
          <p:nvPr>
            <p:ph type="ctrTitle"/>
          </p:nvPr>
        </p:nvSpPr>
        <p:spPr>
          <a:xfrm>
            <a:off x="698506" y="1859028"/>
            <a:ext cx="2006910" cy="460979"/>
          </a:xfrm>
        </p:spPr>
        <p:txBody>
          <a:bodyPr/>
          <a:lstStyle/>
          <a:p>
            <a:pPr algn="l"/>
            <a:r>
              <a:rPr lang="de-AT" sz="2000" dirty="0"/>
              <a:t>Tools Used:</a:t>
            </a:r>
            <a:br>
              <a:rPr lang="de-AT" sz="2000" dirty="0"/>
            </a:br>
            <a:br>
              <a:rPr lang="en-GB" dirty="0"/>
            </a:br>
            <a:endParaRPr lang="en-GB" dirty="0"/>
          </a:p>
        </p:txBody>
      </p:sp>
      <p:sp>
        <p:nvSpPr>
          <p:cNvPr id="3" name="TextBox 2">
            <a:extLst>
              <a:ext uri="{FF2B5EF4-FFF2-40B4-BE49-F238E27FC236}">
                <a16:creationId xmlns:a16="http://schemas.microsoft.com/office/drawing/2014/main" id="{D55C5C72-6A29-B68D-6091-8CA716C56D36}"/>
              </a:ext>
            </a:extLst>
          </p:cNvPr>
          <p:cNvSpPr txBox="1"/>
          <p:nvPr/>
        </p:nvSpPr>
        <p:spPr>
          <a:xfrm>
            <a:off x="698506" y="2501375"/>
            <a:ext cx="6574620" cy="1287981"/>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sz="1800" dirty="0"/>
              <a:t>Autodesk Fusion 360 for mechanical design.</a:t>
            </a:r>
          </a:p>
          <a:p>
            <a:pPr marL="285750" indent="-285750">
              <a:lnSpc>
                <a:spcPct val="150000"/>
              </a:lnSpc>
              <a:buFont typeface="Wingdings" panose="05000000000000000000" pitchFamily="2" charset="2"/>
              <a:buChar char="Ø"/>
            </a:pPr>
            <a:r>
              <a:rPr lang="en-US" sz="1800" dirty="0"/>
              <a:t> </a:t>
            </a:r>
            <a:r>
              <a:rPr lang="en-US" sz="1800" dirty="0" err="1"/>
              <a:t>KiCad</a:t>
            </a:r>
            <a:r>
              <a:rPr lang="en-US" sz="1800" dirty="0"/>
              <a:t> 9 for PCB development.</a:t>
            </a:r>
          </a:p>
          <a:p>
            <a:pPr marL="285750" indent="-285750">
              <a:lnSpc>
                <a:spcPct val="150000"/>
              </a:lnSpc>
              <a:buFont typeface="Wingdings" panose="05000000000000000000" pitchFamily="2" charset="2"/>
              <a:buChar char="Ø"/>
            </a:pPr>
            <a:r>
              <a:rPr lang="en-US" dirty="0"/>
              <a:t>PowerPoint and MS Excel for documentation and reporting.</a:t>
            </a:r>
            <a:endParaRPr lang="de-AT" dirty="0"/>
          </a:p>
        </p:txBody>
      </p:sp>
    </p:spTree>
    <p:extLst>
      <p:ext uri="{BB962C8B-B14F-4D97-AF65-F5344CB8AC3E}">
        <p14:creationId xmlns:p14="http://schemas.microsoft.com/office/powerpoint/2010/main" val="2969569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5B3E5-A2D5-F38D-6EAD-960AD76709C0}"/>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7A410C4E-6322-27EA-3647-839C717CE938}"/>
              </a:ext>
            </a:extLst>
          </p:cNvPr>
          <p:cNvSpPr>
            <a:spLocks noGrp="1"/>
          </p:cNvSpPr>
          <p:nvPr>
            <p:ph type="title"/>
          </p:nvPr>
        </p:nvSpPr>
        <p:spPr>
          <a:xfrm>
            <a:off x="119063" y="115889"/>
            <a:ext cx="11953875" cy="551680"/>
          </a:xfrm>
        </p:spPr>
        <p:txBody>
          <a:bodyPr>
            <a:normAutofit fontScale="90000"/>
          </a:bodyPr>
          <a:lstStyle/>
          <a:p>
            <a:r>
              <a:rPr lang="en-GB" dirty="0"/>
              <a:t>       3D View: Top Layer &amp; Bottom Layer</a:t>
            </a:r>
            <a:endParaRPr lang="en-DE" dirty="0"/>
          </a:p>
        </p:txBody>
      </p:sp>
      <p:sp>
        <p:nvSpPr>
          <p:cNvPr id="2" name="Date Placeholder 1">
            <a:extLst>
              <a:ext uri="{FF2B5EF4-FFF2-40B4-BE49-F238E27FC236}">
                <a16:creationId xmlns:a16="http://schemas.microsoft.com/office/drawing/2014/main" id="{D74DAD02-1470-1E2D-606D-612C5ED64254}"/>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7A63DAEF-0497-B2ED-6E32-272BE83CA953}"/>
              </a:ext>
            </a:extLst>
          </p:cNvPr>
          <p:cNvSpPr>
            <a:spLocks noGrp="1"/>
          </p:cNvSpPr>
          <p:nvPr>
            <p:ph type="sldNum" sz="quarter" idx="12"/>
          </p:nvPr>
        </p:nvSpPr>
        <p:spPr/>
        <p:txBody>
          <a:bodyPr/>
          <a:lstStyle/>
          <a:p>
            <a:fld id="{C9D8FB56-1768-4191-8A17-09BD1168FD6B}" type="slidenum">
              <a:rPr lang="en-GB" smtClean="0"/>
              <a:t>30</a:t>
            </a:fld>
            <a:endParaRPr lang="en-GB"/>
          </a:p>
        </p:txBody>
      </p:sp>
      <p:pic>
        <p:nvPicPr>
          <p:cNvPr id="7" name="Picture 6">
            <a:extLst>
              <a:ext uri="{FF2B5EF4-FFF2-40B4-BE49-F238E27FC236}">
                <a16:creationId xmlns:a16="http://schemas.microsoft.com/office/drawing/2014/main" id="{F0227A56-5B5D-9A24-8E46-1675CFE1F22C}"/>
              </a:ext>
            </a:extLst>
          </p:cNvPr>
          <p:cNvPicPr>
            <a:picLocks noChangeAspect="1"/>
          </p:cNvPicPr>
          <p:nvPr/>
        </p:nvPicPr>
        <p:blipFill>
          <a:blip r:embed="rId2"/>
          <a:stretch>
            <a:fillRect/>
          </a:stretch>
        </p:blipFill>
        <p:spPr>
          <a:xfrm>
            <a:off x="523849" y="816429"/>
            <a:ext cx="5228109" cy="5010855"/>
          </a:xfrm>
          <a:prstGeom prst="rect">
            <a:avLst/>
          </a:prstGeom>
        </p:spPr>
      </p:pic>
      <p:pic>
        <p:nvPicPr>
          <p:cNvPr id="9" name="Picture 8">
            <a:extLst>
              <a:ext uri="{FF2B5EF4-FFF2-40B4-BE49-F238E27FC236}">
                <a16:creationId xmlns:a16="http://schemas.microsoft.com/office/drawing/2014/main" id="{21A63B51-462C-F995-711B-51F96CE5BB74}"/>
              </a:ext>
            </a:extLst>
          </p:cNvPr>
          <p:cNvPicPr>
            <a:picLocks noChangeAspect="1"/>
          </p:cNvPicPr>
          <p:nvPr/>
        </p:nvPicPr>
        <p:blipFill>
          <a:blip r:embed="rId3"/>
          <a:stretch>
            <a:fillRect/>
          </a:stretch>
        </p:blipFill>
        <p:spPr>
          <a:xfrm>
            <a:off x="6383444" y="816428"/>
            <a:ext cx="5187792" cy="5010855"/>
          </a:xfrm>
          <a:prstGeom prst="rect">
            <a:avLst/>
          </a:prstGeom>
        </p:spPr>
      </p:pic>
    </p:spTree>
    <p:extLst>
      <p:ext uri="{BB962C8B-B14F-4D97-AF65-F5344CB8AC3E}">
        <p14:creationId xmlns:p14="http://schemas.microsoft.com/office/powerpoint/2010/main" val="2859135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402F9-B3EC-0F65-9E90-59D43BE20F8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84063BD7-6D22-26CD-3784-256A17F78949}"/>
              </a:ext>
            </a:extLst>
          </p:cNvPr>
          <p:cNvSpPr>
            <a:spLocks noGrp="1"/>
          </p:cNvSpPr>
          <p:nvPr>
            <p:ph type="title"/>
          </p:nvPr>
        </p:nvSpPr>
        <p:spPr>
          <a:xfrm>
            <a:off x="119063" y="115888"/>
            <a:ext cx="11616672" cy="898329"/>
          </a:xfrm>
        </p:spPr>
        <p:txBody>
          <a:bodyPr>
            <a:normAutofit fontScale="90000"/>
          </a:bodyPr>
          <a:lstStyle/>
          <a:p>
            <a:r>
              <a:rPr lang="en-GB" dirty="0"/>
              <a:t>     PCB Design: Component and Layer Reference</a:t>
            </a:r>
            <a:endParaRPr lang="en-GB" b="0" dirty="0"/>
          </a:p>
        </p:txBody>
      </p:sp>
      <p:sp>
        <p:nvSpPr>
          <p:cNvPr id="2" name="Date Placeholder 1">
            <a:extLst>
              <a:ext uri="{FF2B5EF4-FFF2-40B4-BE49-F238E27FC236}">
                <a16:creationId xmlns:a16="http://schemas.microsoft.com/office/drawing/2014/main" id="{7F3E2FA7-1C44-977B-D04C-90BF4849FB05}"/>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8F3ABE10-4733-91A7-F073-79BEE40A20D6}"/>
              </a:ext>
            </a:extLst>
          </p:cNvPr>
          <p:cNvSpPr>
            <a:spLocks noGrp="1"/>
          </p:cNvSpPr>
          <p:nvPr>
            <p:ph type="sldNum" sz="quarter" idx="12"/>
          </p:nvPr>
        </p:nvSpPr>
        <p:spPr/>
        <p:txBody>
          <a:bodyPr/>
          <a:lstStyle/>
          <a:p>
            <a:fld id="{C9D8FB56-1768-4191-8A17-09BD1168FD6B}" type="slidenum">
              <a:rPr lang="en-GB" smtClean="0"/>
              <a:t>31</a:t>
            </a:fld>
            <a:endParaRPr lang="en-GB"/>
          </a:p>
        </p:txBody>
      </p:sp>
      <p:pic>
        <p:nvPicPr>
          <p:cNvPr id="5" name="Picture 4">
            <a:extLst>
              <a:ext uri="{FF2B5EF4-FFF2-40B4-BE49-F238E27FC236}">
                <a16:creationId xmlns:a16="http://schemas.microsoft.com/office/drawing/2014/main" id="{9A8863EC-3613-3B91-4870-37E2B4A83129}"/>
              </a:ext>
            </a:extLst>
          </p:cNvPr>
          <p:cNvPicPr>
            <a:picLocks noChangeAspect="1"/>
          </p:cNvPicPr>
          <p:nvPr/>
        </p:nvPicPr>
        <p:blipFill>
          <a:blip r:embed="rId2"/>
          <a:stretch>
            <a:fillRect/>
          </a:stretch>
        </p:blipFill>
        <p:spPr>
          <a:xfrm>
            <a:off x="2266140" y="1148196"/>
            <a:ext cx="6939116" cy="4224318"/>
          </a:xfrm>
          <a:prstGeom prst="rect">
            <a:avLst/>
          </a:prstGeom>
        </p:spPr>
      </p:pic>
    </p:spTree>
    <p:extLst>
      <p:ext uri="{BB962C8B-B14F-4D97-AF65-F5344CB8AC3E}">
        <p14:creationId xmlns:p14="http://schemas.microsoft.com/office/powerpoint/2010/main" val="124765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870C-E8F3-CF8F-E586-F4ED4782E47E}"/>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E196552B-2E45-D77E-2F2C-F2A1F80C614D}"/>
              </a:ext>
            </a:extLst>
          </p:cNvPr>
          <p:cNvSpPr>
            <a:spLocks noGrp="1"/>
          </p:cNvSpPr>
          <p:nvPr>
            <p:ph type="dt" sz="half" idx="10"/>
          </p:nvPr>
        </p:nvSpPr>
        <p:spPr/>
        <p:txBody>
          <a:bodyPr/>
          <a:lstStyle/>
          <a:p>
            <a:fld id="{FF502598-84D3-4641-8964-61AFB16565A0}" type="datetime1">
              <a:rPr lang="en-GB" smtClean="0"/>
              <a:t>19/06/2025</a:t>
            </a:fld>
            <a:endParaRPr lang="en-GB"/>
          </a:p>
        </p:txBody>
      </p:sp>
      <p:sp>
        <p:nvSpPr>
          <p:cNvPr id="4" name="Slide Number Placeholder 3">
            <a:extLst>
              <a:ext uri="{FF2B5EF4-FFF2-40B4-BE49-F238E27FC236}">
                <a16:creationId xmlns:a16="http://schemas.microsoft.com/office/drawing/2014/main" id="{96CC4434-58AF-CEF8-5ABB-C0FF227A6A82}"/>
              </a:ext>
            </a:extLst>
          </p:cNvPr>
          <p:cNvSpPr>
            <a:spLocks noGrp="1"/>
          </p:cNvSpPr>
          <p:nvPr>
            <p:ph type="sldNum" sz="quarter" idx="12"/>
          </p:nvPr>
        </p:nvSpPr>
        <p:spPr/>
        <p:txBody>
          <a:bodyPr/>
          <a:lstStyle/>
          <a:p>
            <a:fld id="{C9D8FB56-1768-4191-8A17-09BD1168FD6B}" type="slidenum">
              <a:rPr lang="en-GB" smtClean="0"/>
              <a:t>32</a:t>
            </a:fld>
            <a:endParaRPr lang="en-GB"/>
          </a:p>
        </p:txBody>
      </p:sp>
      <p:sp>
        <p:nvSpPr>
          <p:cNvPr id="3" name="Title 6">
            <a:extLst>
              <a:ext uri="{FF2B5EF4-FFF2-40B4-BE49-F238E27FC236}">
                <a16:creationId xmlns:a16="http://schemas.microsoft.com/office/drawing/2014/main" id="{9067C622-559D-107D-3194-8FD87ADB9D77}"/>
              </a:ext>
            </a:extLst>
          </p:cNvPr>
          <p:cNvSpPr txBox="1">
            <a:spLocks/>
          </p:cNvSpPr>
          <p:nvPr/>
        </p:nvSpPr>
        <p:spPr>
          <a:xfrm>
            <a:off x="214966" y="611835"/>
            <a:ext cx="4111974" cy="411053"/>
          </a:xfrm>
          <a:prstGeom prst="rect">
            <a:avLst/>
          </a:prstGeom>
        </p:spPr>
        <p:txBody>
          <a:bodyPr/>
          <a:lstStyle>
            <a:lvl1pPr algn="l" defTabSz="914400" rtl="0" eaLnBrk="1" latinLnBrk="0" hangingPunct="1">
              <a:lnSpc>
                <a:spcPct val="100000"/>
              </a:lnSpc>
              <a:spcBef>
                <a:spcPct val="0"/>
              </a:spcBef>
              <a:buNone/>
              <a:defRPr sz="4000" b="1" kern="1200" spc="100" baseline="0">
                <a:solidFill>
                  <a:schemeClr val="tx2"/>
                </a:solidFill>
                <a:latin typeface="Trebuchet MS" panose="020B0603020202020204" pitchFamily="34" charset="0"/>
                <a:ea typeface="+mj-ea"/>
                <a:cs typeface="+mj-cs"/>
              </a:defRPr>
            </a:lvl1pPr>
          </a:lstStyle>
          <a:p>
            <a:r>
              <a:rPr lang="de-DE" sz="2000" dirty="0"/>
              <a:t>Conclusion:</a:t>
            </a:r>
            <a:endParaRPr lang="de-AT" sz="2000" dirty="0"/>
          </a:p>
        </p:txBody>
      </p:sp>
      <p:sp>
        <p:nvSpPr>
          <p:cNvPr id="7" name="TextBox 6">
            <a:extLst>
              <a:ext uri="{FF2B5EF4-FFF2-40B4-BE49-F238E27FC236}">
                <a16:creationId xmlns:a16="http://schemas.microsoft.com/office/drawing/2014/main" id="{3567BFB4-BB41-0732-EE79-F51DE3092EC2}"/>
              </a:ext>
            </a:extLst>
          </p:cNvPr>
          <p:cNvSpPr txBox="1"/>
          <p:nvPr/>
        </p:nvSpPr>
        <p:spPr>
          <a:xfrm>
            <a:off x="456023" y="1747999"/>
            <a:ext cx="11072191" cy="2118978"/>
          </a:xfrm>
          <a:prstGeom prst="rect">
            <a:avLst/>
          </a:prstGeom>
          <a:noFill/>
        </p:spPr>
        <p:txBody>
          <a:bodyPr wrap="square" rtlCol="0">
            <a:spAutoFit/>
          </a:bodyPr>
          <a:lstStyle/>
          <a:p>
            <a:pPr algn="ctr">
              <a:lnSpc>
                <a:spcPct val="150000"/>
              </a:lnSpc>
            </a:pPr>
            <a:r>
              <a:rPr lang="en-US" dirty="0"/>
              <a:t>This project showcases a complete system design cycle from documentation through CAD and PCB development. Team members worked independently and collaboratively to ensure all subsystems fit together without exceeding budget, space, or runtime constraints. The final robot, once fabricated, is expected to navigate complex environments, track lines, avoid obstacles, and give user feedback acoustically all within the constraints defined in Requirement Set 5</a:t>
            </a:r>
            <a:endParaRPr lang="de-AT" dirty="0"/>
          </a:p>
        </p:txBody>
      </p:sp>
    </p:spTree>
    <p:extLst>
      <p:ext uri="{BB962C8B-B14F-4D97-AF65-F5344CB8AC3E}">
        <p14:creationId xmlns:p14="http://schemas.microsoft.com/office/powerpoint/2010/main" val="33163205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8C5C8-332B-5578-247D-FC014D3C4E08}"/>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F0A3D2C8-46EA-19EA-ADE2-DB06025A0479}"/>
              </a:ext>
            </a:extLst>
          </p:cNvPr>
          <p:cNvSpPr>
            <a:spLocks noGrp="1"/>
          </p:cNvSpPr>
          <p:nvPr>
            <p:ph type="dt" sz="half" idx="10"/>
          </p:nvPr>
        </p:nvSpPr>
        <p:spPr/>
        <p:txBody>
          <a:bodyPr/>
          <a:lstStyle/>
          <a:p>
            <a:fld id="{FF502598-84D3-4641-8964-61AFB16565A0}" type="datetime1">
              <a:rPr lang="en-GB" smtClean="0"/>
              <a:t>20/06/2025</a:t>
            </a:fld>
            <a:endParaRPr lang="en-GB"/>
          </a:p>
        </p:txBody>
      </p:sp>
      <p:sp>
        <p:nvSpPr>
          <p:cNvPr id="4" name="Slide Number Placeholder 3">
            <a:extLst>
              <a:ext uri="{FF2B5EF4-FFF2-40B4-BE49-F238E27FC236}">
                <a16:creationId xmlns:a16="http://schemas.microsoft.com/office/drawing/2014/main" id="{3073B46D-4E3B-E7CC-F1E0-6405F28163A7}"/>
              </a:ext>
            </a:extLst>
          </p:cNvPr>
          <p:cNvSpPr>
            <a:spLocks noGrp="1"/>
          </p:cNvSpPr>
          <p:nvPr>
            <p:ph type="sldNum" sz="quarter" idx="12"/>
          </p:nvPr>
        </p:nvSpPr>
        <p:spPr/>
        <p:txBody>
          <a:bodyPr/>
          <a:lstStyle/>
          <a:p>
            <a:fld id="{C9D8FB56-1768-4191-8A17-09BD1168FD6B}" type="slidenum">
              <a:rPr lang="en-GB" smtClean="0"/>
              <a:t>33</a:t>
            </a:fld>
            <a:endParaRPr lang="en-GB"/>
          </a:p>
        </p:txBody>
      </p:sp>
      <p:sp>
        <p:nvSpPr>
          <p:cNvPr id="3" name="Title 6">
            <a:extLst>
              <a:ext uri="{FF2B5EF4-FFF2-40B4-BE49-F238E27FC236}">
                <a16:creationId xmlns:a16="http://schemas.microsoft.com/office/drawing/2014/main" id="{F86F8D85-7072-762A-289E-F4D4D6D696B3}"/>
              </a:ext>
            </a:extLst>
          </p:cNvPr>
          <p:cNvSpPr txBox="1">
            <a:spLocks/>
          </p:cNvSpPr>
          <p:nvPr/>
        </p:nvSpPr>
        <p:spPr>
          <a:xfrm>
            <a:off x="214966" y="611835"/>
            <a:ext cx="4111974" cy="411053"/>
          </a:xfrm>
          <a:prstGeom prst="rect">
            <a:avLst/>
          </a:prstGeom>
        </p:spPr>
        <p:txBody>
          <a:bodyPr/>
          <a:lstStyle>
            <a:lvl1pPr algn="l" defTabSz="914400" rtl="0" eaLnBrk="1" latinLnBrk="0" hangingPunct="1">
              <a:lnSpc>
                <a:spcPct val="100000"/>
              </a:lnSpc>
              <a:spcBef>
                <a:spcPct val="0"/>
              </a:spcBef>
              <a:buNone/>
              <a:defRPr sz="4000" b="1" kern="1200" spc="100" baseline="0">
                <a:solidFill>
                  <a:schemeClr val="tx2"/>
                </a:solidFill>
                <a:latin typeface="Trebuchet MS" panose="020B0603020202020204" pitchFamily="34" charset="0"/>
                <a:ea typeface="+mj-ea"/>
                <a:cs typeface="+mj-cs"/>
              </a:defRPr>
            </a:lvl1pPr>
          </a:lstStyle>
          <a:p>
            <a:r>
              <a:rPr lang="de-DE" sz="2000" dirty="0"/>
              <a:t>Future improvements:</a:t>
            </a:r>
            <a:endParaRPr lang="de-AT" sz="2000" dirty="0"/>
          </a:p>
        </p:txBody>
      </p:sp>
      <p:sp>
        <p:nvSpPr>
          <p:cNvPr id="5" name="TextBox 4">
            <a:extLst>
              <a:ext uri="{FF2B5EF4-FFF2-40B4-BE49-F238E27FC236}">
                <a16:creationId xmlns:a16="http://schemas.microsoft.com/office/drawing/2014/main" id="{5775B41F-8BEF-7DC4-498A-39474DD6D418}"/>
              </a:ext>
            </a:extLst>
          </p:cNvPr>
          <p:cNvSpPr txBox="1"/>
          <p:nvPr/>
        </p:nvSpPr>
        <p:spPr>
          <a:xfrm>
            <a:off x="214966" y="1579158"/>
            <a:ext cx="9433560" cy="1323439"/>
          </a:xfrm>
          <a:prstGeom prst="rect">
            <a:avLst/>
          </a:prstGeom>
          <a:noFill/>
        </p:spPr>
        <p:txBody>
          <a:bodyPr wrap="square" rtlCol="0">
            <a:spAutoFit/>
          </a:bodyPr>
          <a:lstStyle/>
          <a:p>
            <a:pPr marL="342900" indent="-342900">
              <a:buFont typeface="+mj-lt"/>
              <a:buAutoNum type="arabicPeriod"/>
            </a:pPr>
            <a:r>
              <a:rPr lang="de-DE" sz="2000" dirty="0"/>
              <a:t>What could be optimized in a future version?</a:t>
            </a:r>
          </a:p>
          <a:p>
            <a:pPr marL="342900" indent="-342900">
              <a:buFont typeface="+mj-lt"/>
              <a:buAutoNum type="arabicPeriod"/>
            </a:pPr>
            <a:r>
              <a:rPr lang="de-DE" sz="2000" dirty="0"/>
              <a:t>In what ways can we improve our design</a:t>
            </a:r>
          </a:p>
          <a:p>
            <a:pPr marL="342900" indent="-342900">
              <a:buFont typeface="+mj-lt"/>
              <a:buAutoNum type="arabicPeriod"/>
            </a:pPr>
            <a:r>
              <a:rPr lang="de-DE" sz="2000" dirty="0"/>
              <a:t>How scalable is our design for future tasks or competions?</a:t>
            </a:r>
          </a:p>
          <a:p>
            <a:pPr marL="342900" indent="-342900">
              <a:buFont typeface="+mj-lt"/>
              <a:buAutoNum type="arabicPeriod"/>
            </a:pPr>
            <a:endParaRPr lang="de-AT" sz="2000" dirty="0"/>
          </a:p>
        </p:txBody>
      </p:sp>
    </p:spTree>
    <p:extLst>
      <p:ext uri="{BB962C8B-B14F-4D97-AF65-F5344CB8AC3E}">
        <p14:creationId xmlns:p14="http://schemas.microsoft.com/office/powerpoint/2010/main" val="391155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9A929-AC24-EF78-DB3D-5612C8F5E0B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7D153149-B045-EE5F-5BD1-07B1B1D945F8}"/>
              </a:ext>
            </a:extLst>
          </p:cNvPr>
          <p:cNvSpPr>
            <a:spLocks noGrp="1"/>
          </p:cNvSpPr>
          <p:nvPr>
            <p:ph type="dt" sz="half" idx="10"/>
          </p:nvPr>
        </p:nvSpPr>
        <p:spPr/>
        <p:txBody>
          <a:bodyPr/>
          <a:lstStyle/>
          <a:p>
            <a:fld id="{FF502598-84D3-4641-8964-61AFB16565A0}" type="datetime1">
              <a:rPr lang="en-GB" smtClean="0"/>
              <a:t>20/06/2025</a:t>
            </a:fld>
            <a:endParaRPr lang="en-GB"/>
          </a:p>
        </p:txBody>
      </p:sp>
      <p:sp>
        <p:nvSpPr>
          <p:cNvPr id="4" name="Slide Number Placeholder 3">
            <a:extLst>
              <a:ext uri="{FF2B5EF4-FFF2-40B4-BE49-F238E27FC236}">
                <a16:creationId xmlns:a16="http://schemas.microsoft.com/office/drawing/2014/main" id="{1F54F8E0-5DBB-DE21-25F9-F2B617185CC4}"/>
              </a:ext>
            </a:extLst>
          </p:cNvPr>
          <p:cNvSpPr>
            <a:spLocks noGrp="1"/>
          </p:cNvSpPr>
          <p:nvPr>
            <p:ph type="sldNum" sz="quarter" idx="12"/>
          </p:nvPr>
        </p:nvSpPr>
        <p:spPr/>
        <p:txBody>
          <a:bodyPr/>
          <a:lstStyle/>
          <a:p>
            <a:fld id="{C9D8FB56-1768-4191-8A17-09BD1168FD6B}" type="slidenum">
              <a:rPr lang="en-GB" smtClean="0"/>
              <a:t>34</a:t>
            </a:fld>
            <a:endParaRPr lang="en-GB"/>
          </a:p>
        </p:txBody>
      </p:sp>
      <p:sp>
        <p:nvSpPr>
          <p:cNvPr id="3" name="Title 6">
            <a:extLst>
              <a:ext uri="{FF2B5EF4-FFF2-40B4-BE49-F238E27FC236}">
                <a16:creationId xmlns:a16="http://schemas.microsoft.com/office/drawing/2014/main" id="{AC9CBB4C-834F-C3BE-F927-9B43EA390A7A}"/>
              </a:ext>
            </a:extLst>
          </p:cNvPr>
          <p:cNvSpPr txBox="1">
            <a:spLocks/>
          </p:cNvSpPr>
          <p:nvPr/>
        </p:nvSpPr>
        <p:spPr>
          <a:xfrm>
            <a:off x="5030806" y="3223473"/>
            <a:ext cx="4111974" cy="411053"/>
          </a:xfrm>
          <a:prstGeom prst="rect">
            <a:avLst/>
          </a:prstGeom>
        </p:spPr>
        <p:txBody>
          <a:bodyPr/>
          <a:lstStyle>
            <a:lvl1pPr algn="l" defTabSz="914400" rtl="0" eaLnBrk="1" latinLnBrk="0" hangingPunct="1">
              <a:lnSpc>
                <a:spcPct val="100000"/>
              </a:lnSpc>
              <a:spcBef>
                <a:spcPct val="0"/>
              </a:spcBef>
              <a:buNone/>
              <a:defRPr sz="4000" b="1" kern="1200" spc="100" baseline="0">
                <a:solidFill>
                  <a:schemeClr val="tx2"/>
                </a:solidFill>
                <a:latin typeface="Trebuchet MS" panose="020B0603020202020204" pitchFamily="34" charset="0"/>
                <a:ea typeface="+mj-ea"/>
                <a:cs typeface="+mj-cs"/>
              </a:defRPr>
            </a:lvl1pPr>
          </a:lstStyle>
          <a:p>
            <a:r>
              <a:rPr lang="de-DE" sz="2000" dirty="0"/>
              <a:t>Thank you!</a:t>
            </a:r>
            <a:endParaRPr lang="de-AT" sz="2000" dirty="0"/>
          </a:p>
        </p:txBody>
      </p:sp>
    </p:spTree>
    <p:extLst>
      <p:ext uri="{BB962C8B-B14F-4D97-AF65-F5344CB8AC3E}">
        <p14:creationId xmlns:p14="http://schemas.microsoft.com/office/powerpoint/2010/main" val="1917230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A9DBEA53-0364-473F-835B-9C03965A3711}"/>
              </a:ext>
            </a:extLst>
          </p:cNvPr>
          <p:cNvSpPr>
            <a:spLocks noGrp="1"/>
          </p:cNvSpPr>
          <p:nvPr>
            <p:ph type="ctrTitle"/>
          </p:nvPr>
        </p:nvSpPr>
        <p:spPr>
          <a:xfrm>
            <a:off x="255212" y="2330062"/>
            <a:ext cx="7236719" cy="1619531"/>
          </a:xfrm>
        </p:spPr>
        <p:txBody>
          <a:bodyPr>
            <a:normAutofit/>
          </a:bodyPr>
          <a:lstStyle/>
          <a:p>
            <a:r>
              <a:rPr lang="de-AT" sz="2000" dirty="0"/>
              <a:t>Isokpehi Faith</a:t>
            </a:r>
            <a:br>
              <a:rPr lang="de-AT" dirty="0"/>
            </a:br>
            <a:r>
              <a:rPr lang="de-AT" dirty="0"/>
              <a:t>Task Description &amp; Specifications</a:t>
            </a:r>
            <a:endParaRPr lang="en-GB" dirty="0"/>
          </a:p>
        </p:txBody>
      </p:sp>
    </p:spTree>
    <p:extLst>
      <p:ext uri="{BB962C8B-B14F-4D97-AF65-F5344CB8AC3E}">
        <p14:creationId xmlns:p14="http://schemas.microsoft.com/office/powerpoint/2010/main" val="3166604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62806CF-D925-1188-6B44-220A303BA634}"/>
              </a:ext>
            </a:extLst>
          </p:cNvPr>
          <p:cNvGraphicFramePr>
            <a:graphicFrameLocks noGrp="1"/>
          </p:cNvGraphicFramePr>
          <p:nvPr>
            <p:extLst>
              <p:ext uri="{D42A27DB-BD31-4B8C-83A1-F6EECF244321}">
                <p14:modId xmlns:p14="http://schemas.microsoft.com/office/powerpoint/2010/main" val="1897144019"/>
              </p:ext>
            </p:extLst>
          </p:nvPr>
        </p:nvGraphicFramePr>
        <p:xfrm>
          <a:off x="2674432" y="119509"/>
          <a:ext cx="7338247" cy="6618981"/>
        </p:xfrm>
        <a:graphic>
          <a:graphicData uri="http://schemas.openxmlformats.org/drawingml/2006/table">
            <a:tbl>
              <a:tblPr firstRow="1" bandRow="1">
                <a:tableStyleId>{5C22544A-7EE6-4342-B048-85BDC9FD1C3A}</a:tableStyleId>
              </a:tblPr>
              <a:tblGrid>
                <a:gridCol w="2442711">
                  <a:extLst>
                    <a:ext uri="{9D8B030D-6E8A-4147-A177-3AD203B41FA5}">
                      <a16:colId xmlns:a16="http://schemas.microsoft.com/office/drawing/2014/main" val="912905698"/>
                    </a:ext>
                  </a:extLst>
                </a:gridCol>
                <a:gridCol w="2447768">
                  <a:extLst>
                    <a:ext uri="{9D8B030D-6E8A-4147-A177-3AD203B41FA5}">
                      <a16:colId xmlns:a16="http://schemas.microsoft.com/office/drawing/2014/main" val="3913469505"/>
                    </a:ext>
                  </a:extLst>
                </a:gridCol>
                <a:gridCol w="2447768">
                  <a:extLst>
                    <a:ext uri="{9D8B030D-6E8A-4147-A177-3AD203B41FA5}">
                      <a16:colId xmlns:a16="http://schemas.microsoft.com/office/drawing/2014/main" val="2069429481"/>
                    </a:ext>
                  </a:extLst>
                </a:gridCol>
              </a:tblGrid>
              <a:tr h="35327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Robot Requirements and Specifications (set 5)</a:t>
                      </a:r>
                      <a:endParaRPr lang="de-A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de-AT"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905052"/>
                  </a:ext>
                </a:extLst>
              </a:tr>
              <a:tr h="323831">
                <a:tc>
                  <a:txBody>
                    <a:bodyPr/>
                    <a:lstStyle/>
                    <a:p>
                      <a:r>
                        <a:rPr lang="de-DE" sz="1600" dirty="0"/>
                        <a:t>Main Specs</a:t>
                      </a:r>
                      <a:endParaRPr lang="de-AT"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a:t>Details</a:t>
                      </a:r>
                      <a:endParaRPr lang="de-AT"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a:t>Achieved</a:t>
                      </a:r>
                      <a:endParaRPr lang="de-AT"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9512913"/>
                  </a:ext>
                </a:extLst>
              </a:tr>
              <a:tr h="323831">
                <a:tc>
                  <a:txBody>
                    <a:bodyPr/>
                    <a:lstStyle/>
                    <a:p>
                      <a:pPr marL="0" algn="l" defTabSz="914400" rtl="0" eaLnBrk="1" latinLnBrk="0" hangingPunct="1"/>
                      <a:r>
                        <a:rPr lang="de-DE" sz="1600" kern="1200" dirty="0">
                          <a:solidFill>
                            <a:schemeClr val="dk1"/>
                          </a:solidFill>
                          <a:latin typeface="+mn-lt"/>
                          <a:ea typeface="+mn-ea"/>
                          <a:cs typeface="+mn-cs"/>
                        </a:rPr>
                        <a:t>Robot Weight</a:t>
                      </a:r>
                      <a:endParaRPr lang="de-AT"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de-DE" sz="1600" kern="1200" dirty="0">
                          <a:solidFill>
                            <a:schemeClr val="dk1"/>
                          </a:solidFill>
                          <a:latin typeface="+mn-lt"/>
                          <a:ea typeface="+mn-ea"/>
                          <a:cs typeface="+mn-cs"/>
                        </a:rPr>
                        <a:t>4000gr</a:t>
                      </a:r>
                      <a:endParaRPr lang="de-AT" sz="1600" kern="1200" dirty="0">
                        <a:solidFill>
                          <a:schemeClr val="dk1"/>
                        </a:solidFill>
                        <a:latin typeface="+mn-lt"/>
                        <a:ea typeface="+mn-ea"/>
                        <a:cs typeface="+mn-cs"/>
                      </a:endParaRPr>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dirty="0"/>
                        <a:t>3962g</a:t>
                      </a: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874984"/>
                  </a:ext>
                </a:extLst>
              </a:tr>
              <a:tr h="323831">
                <a:tc>
                  <a:txBody>
                    <a:bodyPr/>
                    <a:lstStyle/>
                    <a:p>
                      <a:pPr marL="0" algn="l" defTabSz="914400" rtl="0" eaLnBrk="1" latinLnBrk="0" hangingPunct="1"/>
                      <a:r>
                        <a:rPr lang="de-DE" sz="1600" kern="1200" dirty="0">
                          <a:solidFill>
                            <a:schemeClr val="dk1"/>
                          </a:solidFill>
                          <a:latin typeface="+mn-lt"/>
                          <a:ea typeface="+mn-ea"/>
                          <a:cs typeface="+mn-cs"/>
                        </a:rPr>
                        <a:t>Nominal Speed</a:t>
                      </a:r>
                      <a:endParaRPr lang="de-AT"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de-DE" sz="1600" kern="1200" dirty="0">
                          <a:solidFill>
                            <a:schemeClr val="dk1"/>
                          </a:solidFill>
                          <a:latin typeface="+mn-lt"/>
                          <a:ea typeface="+mn-ea"/>
                          <a:cs typeface="+mn-cs"/>
                        </a:rPr>
                        <a:t>400mm/s</a:t>
                      </a:r>
                      <a:endParaRPr lang="de-AT" sz="1600" kern="1200" dirty="0">
                        <a:solidFill>
                          <a:schemeClr val="dk1"/>
                        </a:solidFill>
                        <a:latin typeface="+mn-lt"/>
                        <a:ea typeface="+mn-ea"/>
                        <a:cs typeface="+mn-cs"/>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de-AT" sz="1600" dirty="0"/>
                        <a:t>400 mm/s</a:t>
                      </a:r>
                      <a:endParaRPr lang="de-AT" sz="1600" kern="1200" dirty="0">
                        <a:solidFill>
                          <a:schemeClr val="dk1"/>
                        </a:solidFill>
                        <a:latin typeface="+mn-lt"/>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15192957"/>
                  </a:ext>
                </a:extLst>
              </a:tr>
              <a:tr h="794858">
                <a:tc>
                  <a:txBody>
                    <a:bodyPr/>
                    <a:lstStyle/>
                    <a:p>
                      <a:pPr marL="0" algn="l" defTabSz="914400" rtl="0" eaLnBrk="1" latinLnBrk="0" hangingPunct="1"/>
                      <a:r>
                        <a:rPr lang="de-DE" sz="1600" kern="1200" dirty="0">
                          <a:solidFill>
                            <a:schemeClr val="dk1"/>
                          </a:solidFill>
                          <a:latin typeface="+mn-lt"/>
                          <a:ea typeface="+mn-ea"/>
                          <a:cs typeface="+mn-cs"/>
                        </a:rPr>
                        <a:t>Cost of materials and components</a:t>
                      </a:r>
                      <a:endParaRPr lang="de-AT"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de-DE" sz="1600" kern="1200" dirty="0">
                          <a:solidFill>
                            <a:schemeClr val="dk1"/>
                          </a:solidFill>
                          <a:latin typeface="+mn-lt"/>
                          <a:ea typeface="+mn-ea"/>
                          <a:cs typeface="+mn-cs"/>
                        </a:rPr>
                        <a:t>Max. 1200€ (assume that an inhouse 3D printer is available)</a:t>
                      </a:r>
                      <a:endParaRPr lang="de-AT" sz="1600" kern="1200" dirty="0">
                        <a:solidFill>
                          <a:schemeClr val="dk1"/>
                        </a:solidFill>
                        <a:latin typeface="+mn-lt"/>
                        <a:ea typeface="+mn-ea"/>
                        <a:cs typeface="+mn-cs"/>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1" i="0" u="none" strike="noStrike" dirty="0">
                          <a:solidFill>
                            <a:srgbClr val="000000"/>
                          </a:solidFill>
                          <a:effectLst/>
                          <a:latin typeface="Calibri" panose="020F0502020204030204" pitchFamily="34" charset="0"/>
                        </a:rPr>
                        <a:t>886.64</a:t>
                      </a:r>
                      <a:r>
                        <a:rPr lang="de-DE" sz="1600" kern="1200" dirty="0">
                          <a:solidFill>
                            <a:schemeClr val="dk1"/>
                          </a:solidFill>
                          <a:latin typeface="+mn-lt"/>
                          <a:ea typeface="+mn-ea"/>
                          <a:cs typeface="+mn-cs"/>
                        </a:rPr>
                        <a:t>€</a:t>
                      </a:r>
                      <a:endParaRPr lang="de-AT" sz="1600" kern="1200" dirty="0">
                        <a:solidFill>
                          <a:schemeClr val="dk1"/>
                        </a:solidFill>
                        <a:latin typeface="+mn-lt"/>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27679632"/>
                  </a:ext>
                </a:extLst>
              </a:tr>
              <a:tr h="323831">
                <a:tc>
                  <a:txBody>
                    <a:bodyPr/>
                    <a:lstStyle/>
                    <a:p>
                      <a:pPr marL="0" algn="l" defTabSz="914400" rtl="0" eaLnBrk="1" latinLnBrk="0" hangingPunct="1"/>
                      <a:r>
                        <a:rPr lang="de-DE" sz="1600" kern="1200" dirty="0">
                          <a:solidFill>
                            <a:schemeClr val="dk1"/>
                          </a:solidFill>
                          <a:latin typeface="+mn-lt"/>
                          <a:ea typeface="+mn-ea"/>
                          <a:cs typeface="+mn-cs"/>
                        </a:rPr>
                        <a:t>Footprint shape</a:t>
                      </a:r>
                      <a:endParaRPr lang="de-AT"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de-DE" sz="1600" kern="1200" dirty="0">
                          <a:solidFill>
                            <a:schemeClr val="dk1"/>
                          </a:solidFill>
                          <a:latin typeface="+mn-lt"/>
                          <a:ea typeface="+mn-ea"/>
                          <a:cs typeface="+mn-cs"/>
                        </a:rPr>
                        <a:t>Rectangular</a:t>
                      </a:r>
                      <a:endParaRPr lang="de-AT" sz="1600" kern="1200" dirty="0">
                        <a:solidFill>
                          <a:schemeClr val="dk1"/>
                        </a:solidFill>
                        <a:latin typeface="+mn-lt"/>
                        <a:ea typeface="+mn-ea"/>
                        <a:cs typeface="+mn-cs"/>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dk1"/>
                          </a:solidFill>
                          <a:latin typeface="+mn-lt"/>
                          <a:ea typeface="+mn-ea"/>
                          <a:cs typeface="+mn-cs"/>
                        </a:rPr>
                        <a:t>Yes</a:t>
                      </a:r>
                      <a:endParaRPr lang="de-AT" sz="1600" kern="1200" dirty="0">
                        <a:solidFill>
                          <a:schemeClr val="dk1"/>
                        </a:solidFill>
                        <a:latin typeface="+mn-lt"/>
                        <a:ea typeface="+mn-ea"/>
                        <a:cs typeface="+mn-cs"/>
                      </a:endParaRPr>
                    </a:p>
                    <a:p>
                      <a:pPr marL="0" algn="l" defTabSz="914400" rtl="0" eaLnBrk="1" latinLnBrk="0" hangingPunct="1"/>
                      <a:endParaRPr lang="de-AT" sz="1600" kern="1200" dirty="0">
                        <a:solidFill>
                          <a:schemeClr val="dk1"/>
                        </a:solidFill>
                        <a:latin typeface="+mn-lt"/>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04186975"/>
                  </a:ext>
                </a:extLst>
              </a:tr>
              <a:tr h="323831">
                <a:tc>
                  <a:txBody>
                    <a:bodyPr/>
                    <a:lstStyle/>
                    <a:p>
                      <a:pPr marL="0" algn="l" defTabSz="914400" rtl="0" eaLnBrk="1" latinLnBrk="0" hangingPunct="1"/>
                      <a:r>
                        <a:rPr lang="de-DE" sz="1600" kern="1200" dirty="0">
                          <a:solidFill>
                            <a:schemeClr val="dk1"/>
                          </a:solidFill>
                          <a:latin typeface="+mn-lt"/>
                          <a:ea typeface="+mn-ea"/>
                          <a:cs typeface="+mn-cs"/>
                        </a:rPr>
                        <a:t>Footprint size</a:t>
                      </a:r>
                      <a:endParaRPr lang="de-AT"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de-DE" sz="1600" kern="1200" dirty="0">
                          <a:solidFill>
                            <a:schemeClr val="dk1"/>
                          </a:solidFill>
                          <a:latin typeface="+mn-lt"/>
                          <a:ea typeface="+mn-ea"/>
                          <a:cs typeface="+mn-cs"/>
                        </a:rPr>
                        <a:t>50-60cm</a:t>
                      </a:r>
                      <a:endParaRPr lang="de-AT" sz="1600" kern="1200" dirty="0">
                        <a:solidFill>
                          <a:schemeClr val="dk1"/>
                        </a:solidFill>
                        <a:latin typeface="+mn-lt"/>
                        <a:ea typeface="+mn-ea"/>
                        <a:cs typeface="+mn-cs"/>
                      </a:endParaRPr>
                    </a:p>
                  </a:txBody>
                  <a:tcP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kern="1200" dirty="0">
                          <a:solidFill>
                            <a:schemeClr val="dk1"/>
                          </a:solidFill>
                          <a:latin typeface="+mn-lt"/>
                          <a:ea typeface="+mn-ea"/>
                          <a:cs typeface="+mn-cs"/>
                        </a:rPr>
                        <a:t>Yes</a:t>
                      </a:r>
                      <a:endParaRPr lang="de-AT" sz="1600" kern="1200" dirty="0">
                        <a:solidFill>
                          <a:schemeClr val="dk1"/>
                        </a:solidFill>
                        <a:latin typeface="+mn-lt"/>
                        <a:ea typeface="+mn-ea"/>
                        <a:cs typeface="+mn-cs"/>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130849"/>
                  </a:ext>
                </a:extLst>
              </a:tr>
              <a:tr h="323831">
                <a:tc>
                  <a:txBody>
                    <a:bodyPr/>
                    <a:lstStyle/>
                    <a:p>
                      <a:pPr marL="0" algn="l" defTabSz="914400" rtl="0" eaLnBrk="1" latinLnBrk="0" hangingPunct="1"/>
                      <a:r>
                        <a:rPr lang="de-DE" sz="1600" kern="1200" dirty="0">
                          <a:solidFill>
                            <a:schemeClr val="dk1"/>
                          </a:solidFill>
                          <a:latin typeface="+mn-lt"/>
                          <a:ea typeface="+mn-ea"/>
                          <a:cs typeface="+mn-cs"/>
                        </a:rPr>
                        <a:t>Obstacles</a:t>
                      </a:r>
                      <a:endParaRPr lang="de-AT"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de-AT"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endParaRPr lang="de-AT"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1597916"/>
                  </a:ext>
                </a:extLst>
              </a:tr>
              <a:tr h="323831">
                <a:tc>
                  <a:txBody>
                    <a:bodyPr/>
                    <a:lstStyle/>
                    <a:p>
                      <a:pPr marL="0" algn="l" defTabSz="914400" rtl="0" eaLnBrk="1" latinLnBrk="0" hangingPunct="1"/>
                      <a:r>
                        <a:rPr lang="de-DE" sz="1600" kern="1200" dirty="0">
                          <a:solidFill>
                            <a:schemeClr val="dk1"/>
                          </a:solidFill>
                          <a:latin typeface="+mn-lt"/>
                          <a:ea typeface="+mn-ea"/>
                          <a:cs typeface="+mn-cs"/>
                        </a:rPr>
                        <a:t>Climb stairs</a:t>
                      </a:r>
                      <a:endParaRPr lang="de-AT"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de-DE" sz="1600" kern="1200" dirty="0">
                          <a:solidFill>
                            <a:schemeClr val="dk1"/>
                          </a:solidFill>
                          <a:latin typeface="+mn-lt"/>
                          <a:ea typeface="+mn-ea"/>
                          <a:cs typeface="+mn-cs"/>
                        </a:rPr>
                        <a:t>3.5cm height</a:t>
                      </a:r>
                      <a:endParaRPr lang="de-AT" sz="1600" kern="1200" dirty="0">
                        <a:solidFill>
                          <a:schemeClr val="dk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r>
                        <a:rPr lang="de-DE" sz="1600" kern="1200" dirty="0">
                          <a:solidFill>
                            <a:schemeClr val="dk1"/>
                          </a:solidFill>
                          <a:latin typeface="+mn-lt"/>
                          <a:ea typeface="+mn-ea"/>
                          <a:cs typeface="+mn-cs"/>
                        </a:rPr>
                        <a:t>Yes</a:t>
                      </a:r>
                      <a:endParaRPr lang="de-AT" sz="1600" kern="1200" dirty="0">
                        <a:solidFill>
                          <a:schemeClr val="dk1"/>
                        </a:solidFill>
                        <a:latin typeface="+mn-lt"/>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15171770"/>
                  </a:ext>
                </a:extLst>
              </a:tr>
              <a:tr h="323831">
                <a:tc>
                  <a:txBody>
                    <a:bodyPr/>
                    <a:lstStyle/>
                    <a:p>
                      <a:r>
                        <a:rPr lang="de-DE" sz="1600" dirty="0"/>
                        <a:t>Cross gaps</a:t>
                      </a:r>
                      <a:endParaRPr lang="de-AT" sz="16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de-DE" sz="1600" dirty="0"/>
                        <a:t>14 cm</a:t>
                      </a:r>
                      <a:endParaRPr lang="de-AT" sz="1600" dirty="0"/>
                    </a:p>
                  </a:txBody>
                  <a:tcPr>
                    <a:lnB w="12700" cap="flat" cmpd="sng" algn="ctr">
                      <a:solidFill>
                        <a:schemeClr val="tx1"/>
                      </a:solidFill>
                      <a:prstDash val="solid"/>
                      <a:round/>
                      <a:headEnd type="none" w="med" len="med"/>
                      <a:tailEnd type="none" w="med" len="med"/>
                    </a:lnB>
                  </a:tcPr>
                </a:tc>
                <a:tc>
                  <a:txBody>
                    <a:bodyPr/>
                    <a:lstStyle/>
                    <a:p>
                      <a:r>
                        <a:rPr lang="de-DE" sz="1600" dirty="0"/>
                        <a:t>Yes</a:t>
                      </a:r>
                      <a:endParaRPr lang="de-AT" sz="16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014167"/>
                  </a:ext>
                </a:extLst>
              </a:tr>
              <a:tr h="559345">
                <a:tc>
                  <a:txBody>
                    <a:bodyPr/>
                    <a:lstStyle/>
                    <a:p>
                      <a:r>
                        <a:rPr lang="de-DE" sz="1600" dirty="0"/>
                        <a:t>PCB specs</a:t>
                      </a:r>
                      <a:endParaRPr lang="de-AT" sz="1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sz="1600" dirty="0"/>
                        <a:t>To be Clarified- keep a box of 20x25x10cm^3</a:t>
                      </a:r>
                      <a:endParaRPr lang="de-AT" sz="16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AT" sz="1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12240"/>
                  </a:ext>
                </a:extLst>
              </a:tr>
              <a:tr h="323831">
                <a:tc>
                  <a:txBody>
                    <a:bodyPr/>
                    <a:lstStyle/>
                    <a:p>
                      <a:r>
                        <a:rPr lang="de-DE" sz="1600" dirty="0"/>
                        <a:t>TASKS</a:t>
                      </a:r>
                      <a:endParaRPr lang="de-AT" sz="16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AT" sz="16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de-AT" sz="16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7349824"/>
                  </a:ext>
                </a:extLst>
              </a:tr>
              <a:tr h="336887">
                <a:tc>
                  <a:txBody>
                    <a:bodyPr/>
                    <a:lstStyle/>
                    <a:p>
                      <a:r>
                        <a:rPr lang="de-DE" sz="1600" dirty="0"/>
                        <a:t>Min. Runtime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de-DE" sz="1600" dirty="0"/>
                        <a:t>25min</a:t>
                      </a:r>
                      <a:endParaRPr lang="de-AT" sz="1600" dirty="0"/>
                    </a:p>
                  </a:txBody>
                  <a:tcPr>
                    <a:lnT w="12700" cap="flat" cmpd="sng" algn="ctr">
                      <a:solidFill>
                        <a:schemeClr val="tx1"/>
                      </a:solidFill>
                      <a:prstDash val="solid"/>
                      <a:round/>
                      <a:headEnd type="none" w="med" len="med"/>
                      <a:tailEnd type="none" w="med" len="med"/>
                    </a:lnT>
                  </a:tcPr>
                </a:tc>
                <a:tc>
                  <a:txBody>
                    <a:bodyPr/>
                    <a:lstStyle/>
                    <a:p>
                      <a:r>
                        <a:rPr lang="de-AT" sz="1600" dirty="0"/>
                        <a:t>(26.4 min achieved)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02965324"/>
                  </a:ext>
                </a:extLst>
              </a:tr>
              <a:tr h="559345">
                <a:tc>
                  <a:txBody>
                    <a:bodyPr/>
                    <a:lstStyle/>
                    <a:p>
                      <a:r>
                        <a:rPr lang="de-DE" sz="1600" dirty="0"/>
                        <a:t>Minimum clearance to walls </a:t>
                      </a:r>
                    </a:p>
                  </a:txBody>
                  <a:tcPr>
                    <a:lnL w="12700" cap="flat" cmpd="sng" algn="ctr">
                      <a:solidFill>
                        <a:schemeClr val="tx1"/>
                      </a:solidFill>
                      <a:prstDash val="solid"/>
                      <a:round/>
                      <a:headEnd type="none" w="med" len="med"/>
                      <a:tailEnd type="none" w="med" len="med"/>
                    </a:lnL>
                  </a:tcPr>
                </a:tc>
                <a:tc>
                  <a:txBody>
                    <a:bodyPr/>
                    <a:lstStyle/>
                    <a:p>
                      <a:r>
                        <a:rPr lang="de-DE" sz="1600" dirty="0"/>
                        <a:t>10cm (omnidirectional)</a:t>
                      </a:r>
                      <a:endParaRPr lang="de-AT" sz="1600" dirty="0"/>
                    </a:p>
                  </a:txBody>
                  <a:tcPr/>
                </a:tc>
                <a:tc>
                  <a:txBody>
                    <a:bodyPr/>
                    <a:lstStyle/>
                    <a:p>
                      <a:r>
                        <a:rPr lang="de-DE" sz="1600" dirty="0"/>
                        <a:t>Yes</a:t>
                      </a:r>
                      <a:endParaRPr lang="de-AT" sz="16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604448"/>
                  </a:ext>
                </a:extLst>
              </a:tr>
              <a:tr h="336887">
                <a:tc>
                  <a:txBody>
                    <a:bodyPr/>
                    <a:lstStyle/>
                    <a:p>
                      <a:r>
                        <a:rPr lang="de-DE" sz="1600" dirty="0"/>
                        <a:t>Line-tracking capability</a:t>
                      </a:r>
                    </a:p>
                  </a:txBody>
                  <a:tcPr>
                    <a:lnL w="12700" cap="flat" cmpd="sng" algn="ctr">
                      <a:solidFill>
                        <a:schemeClr val="tx1"/>
                      </a:solidFill>
                      <a:prstDash val="solid"/>
                      <a:round/>
                      <a:headEnd type="none" w="med" len="med"/>
                      <a:tailEnd type="none" w="med" len="med"/>
                    </a:lnL>
                  </a:tcPr>
                </a:tc>
                <a:tc>
                  <a:txBody>
                    <a:bodyPr/>
                    <a:lstStyle/>
                    <a:p>
                      <a:r>
                        <a:rPr lang="de-DE" sz="1600" dirty="0"/>
                        <a:t>yes</a:t>
                      </a:r>
                      <a:endParaRPr lang="de-AT" sz="1600" dirty="0"/>
                    </a:p>
                  </a:txBody>
                  <a:tcPr/>
                </a:tc>
                <a:tc>
                  <a:txBody>
                    <a:bodyPr/>
                    <a:lstStyle/>
                    <a:p>
                      <a:r>
                        <a:rPr lang="de-DE" sz="1600" dirty="0"/>
                        <a:t>Yes</a:t>
                      </a:r>
                      <a:endParaRPr lang="de-AT" sz="160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7669936"/>
                  </a:ext>
                </a:extLst>
              </a:tr>
              <a:tr h="336887">
                <a:tc>
                  <a:txBody>
                    <a:bodyPr/>
                    <a:lstStyle/>
                    <a:p>
                      <a:r>
                        <a:rPr lang="de-DE" sz="1600" dirty="0"/>
                        <a:t>Give acoustic feedback</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de-DE" sz="1600" dirty="0"/>
                        <a:t>85 dB</a:t>
                      </a:r>
                      <a:endParaRPr lang="de-AT" sz="1600" dirty="0"/>
                    </a:p>
                  </a:txBody>
                  <a:tcPr>
                    <a:lnB w="12700" cap="flat" cmpd="sng" algn="ctr">
                      <a:solidFill>
                        <a:schemeClr val="tx1"/>
                      </a:solidFill>
                      <a:prstDash val="solid"/>
                      <a:round/>
                      <a:headEnd type="none" w="med" len="med"/>
                      <a:tailEnd type="none" w="med" len="med"/>
                    </a:lnB>
                  </a:tcPr>
                </a:tc>
                <a:tc>
                  <a:txBody>
                    <a:bodyPr/>
                    <a:lstStyle/>
                    <a:p>
                      <a:r>
                        <a:rPr lang="de-DE" sz="1600" dirty="0"/>
                        <a:t>Yes</a:t>
                      </a:r>
                      <a:endParaRPr lang="de-AT" sz="16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8945785"/>
                  </a:ext>
                </a:extLst>
              </a:tr>
            </a:tbl>
          </a:graphicData>
        </a:graphic>
      </p:graphicFrame>
    </p:spTree>
    <p:extLst>
      <p:ext uri="{BB962C8B-B14F-4D97-AF65-F5344CB8AC3E}">
        <p14:creationId xmlns:p14="http://schemas.microsoft.com/office/powerpoint/2010/main" val="2532236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4E78572-689B-46CF-9A46-F57EA7289C1A}"/>
              </a:ext>
            </a:extLst>
          </p:cNvPr>
          <p:cNvSpPr>
            <a:spLocks noGrp="1"/>
          </p:cNvSpPr>
          <p:nvPr>
            <p:ph type="title"/>
          </p:nvPr>
        </p:nvSpPr>
        <p:spPr>
          <a:xfrm>
            <a:off x="976862" y="195382"/>
            <a:ext cx="8409475" cy="731950"/>
          </a:xfrm>
        </p:spPr>
        <p:txBody>
          <a:bodyPr/>
          <a:lstStyle/>
          <a:p>
            <a:r>
              <a:rPr lang="de-AT" dirty="0"/>
              <a:t>General Considerations </a:t>
            </a:r>
            <a:endParaRPr lang="en-GB" dirty="0"/>
          </a:p>
        </p:txBody>
      </p:sp>
      <p:sp>
        <p:nvSpPr>
          <p:cNvPr id="2" name="Date Placeholder 1">
            <a:extLst>
              <a:ext uri="{FF2B5EF4-FFF2-40B4-BE49-F238E27FC236}">
                <a16:creationId xmlns:a16="http://schemas.microsoft.com/office/drawing/2014/main" id="{A943E7B3-F7CF-4756-AF31-8F4F7A7C1DD9}"/>
              </a:ext>
            </a:extLst>
          </p:cNvPr>
          <p:cNvSpPr>
            <a:spLocks noGrp="1"/>
          </p:cNvSpPr>
          <p:nvPr>
            <p:ph type="dt" sz="half" idx="10"/>
          </p:nvPr>
        </p:nvSpPr>
        <p:spPr/>
        <p:txBody>
          <a:bodyPr/>
          <a:lstStyle/>
          <a:p>
            <a:fld id="{5148B1AA-C1B6-4EB2-B76C-4E8D543EA859}" type="datetime1">
              <a:rPr lang="en-GB" smtClean="0"/>
              <a:t>19/06/2025</a:t>
            </a:fld>
            <a:endParaRPr lang="en-GB"/>
          </a:p>
        </p:txBody>
      </p:sp>
      <p:sp>
        <p:nvSpPr>
          <p:cNvPr id="4" name="Slide Number Placeholder 3">
            <a:extLst>
              <a:ext uri="{FF2B5EF4-FFF2-40B4-BE49-F238E27FC236}">
                <a16:creationId xmlns:a16="http://schemas.microsoft.com/office/drawing/2014/main" id="{3ED00E8F-3397-4A68-8FA3-2541DAA7B523}"/>
              </a:ext>
            </a:extLst>
          </p:cNvPr>
          <p:cNvSpPr>
            <a:spLocks noGrp="1"/>
          </p:cNvSpPr>
          <p:nvPr>
            <p:ph type="sldNum" sz="quarter" idx="12"/>
          </p:nvPr>
        </p:nvSpPr>
        <p:spPr/>
        <p:txBody>
          <a:bodyPr/>
          <a:lstStyle/>
          <a:p>
            <a:fld id="{C9D8FB56-1768-4191-8A17-09BD1168FD6B}" type="slidenum">
              <a:rPr lang="en-GB" smtClean="0"/>
              <a:t>6</a:t>
            </a:fld>
            <a:endParaRPr lang="en-GB"/>
          </a:p>
        </p:txBody>
      </p:sp>
      <p:sp>
        <p:nvSpPr>
          <p:cNvPr id="3" name="TextBox 2">
            <a:extLst>
              <a:ext uri="{FF2B5EF4-FFF2-40B4-BE49-F238E27FC236}">
                <a16:creationId xmlns:a16="http://schemas.microsoft.com/office/drawing/2014/main" id="{86EC707B-B04C-11AD-986D-2AE2FB0D83C0}"/>
              </a:ext>
            </a:extLst>
          </p:cNvPr>
          <p:cNvSpPr txBox="1"/>
          <p:nvPr/>
        </p:nvSpPr>
        <p:spPr>
          <a:xfrm>
            <a:off x="400522" y="1073225"/>
            <a:ext cx="10081071" cy="425392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dirty="0"/>
              <a:t>The mobile robot was designed considering cost, performance, and task requirements. The frame base serves as the structural platform to which all components (motors, wheels, battery, sensors, PCBs) are attached. This frame was designed to be lightweight and rigid using in-house 3D printing for the body and aluminum rods for strength.</a:t>
            </a:r>
          </a:p>
          <a:p>
            <a:pPr marL="171450" indent="-171450">
              <a:lnSpc>
                <a:spcPct val="150000"/>
              </a:lnSpc>
              <a:buFont typeface="Arial" panose="020B0604020202020204" pitchFamily="34" charset="0"/>
              <a:buChar char="•"/>
            </a:pPr>
            <a:r>
              <a:rPr lang="en-US" sz="1400" dirty="0"/>
              <a:t>Four  omnidirectional wheels were chosen for their maneuverability in all directions, which is crucial for line tracking and maintaining a minimum clearance to walls in a constrained environment. These wheels also aid in stair climbing and gap crossing by improving grip and directional control. </a:t>
            </a:r>
          </a:p>
          <a:p>
            <a:pPr marL="171450" indent="-171450">
              <a:lnSpc>
                <a:spcPct val="150000"/>
              </a:lnSpc>
              <a:buFont typeface="Arial" panose="020B0604020202020204" pitchFamily="34" charset="0"/>
              <a:buChar char="•"/>
            </a:pPr>
            <a:r>
              <a:rPr lang="en-US" sz="1400" dirty="0"/>
              <a:t>The selected motors provide sufficient torque to overcome the 3.5 cm stair height and to cross 14 cm wide gaps. Calculations were made to ensure motor RPM and torque meet speed (400 mm/s) and weight (under 4000 g) requirements.</a:t>
            </a:r>
          </a:p>
          <a:p>
            <a:pPr marL="171450" indent="-171450">
              <a:lnSpc>
                <a:spcPct val="150000"/>
              </a:lnSpc>
              <a:buFont typeface="Arial" panose="020B0604020202020204" pitchFamily="34" charset="0"/>
              <a:buChar char="•"/>
            </a:pPr>
            <a:r>
              <a:rPr lang="en-US" sz="1400" dirty="0"/>
              <a:t>The ultrasonic sensors (HC-SR04) are placed on all four sides to measure distance from obstacles and maintain a 10 cm clearance from walls.  </a:t>
            </a:r>
          </a:p>
          <a:p>
            <a:pPr marL="171450" indent="-171450">
              <a:lnSpc>
                <a:spcPct val="150000"/>
              </a:lnSpc>
              <a:buFont typeface="Arial" panose="020B0604020202020204" pitchFamily="34" charset="0"/>
              <a:buChar char="•"/>
            </a:pPr>
            <a:r>
              <a:rPr lang="en-US" sz="1400" dirty="0"/>
              <a:t>All components, including a custom PCB designed in </a:t>
            </a:r>
            <a:r>
              <a:rPr lang="en-US" sz="1400" dirty="0" err="1"/>
              <a:t>KiCad</a:t>
            </a:r>
            <a:r>
              <a:rPr lang="en-US" sz="1400" dirty="0"/>
              <a:t>, were selected to stay within the EUR1200 budget while ensuring good performance.</a:t>
            </a:r>
            <a:endParaRPr lang="de-AT" sz="1400" dirty="0"/>
          </a:p>
        </p:txBody>
      </p:sp>
    </p:spTree>
    <p:extLst>
      <p:ext uri="{BB962C8B-B14F-4D97-AF65-F5344CB8AC3E}">
        <p14:creationId xmlns:p14="http://schemas.microsoft.com/office/powerpoint/2010/main" val="590062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26020-D9AC-5904-8D08-891E7F73B04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3A5700A-597C-0A51-0397-08A4FC7086EF}"/>
              </a:ext>
            </a:extLst>
          </p:cNvPr>
          <p:cNvSpPr>
            <a:spLocks noGrp="1"/>
          </p:cNvSpPr>
          <p:nvPr>
            <p:ph type="title"/>
          </p:nvPr>
        </p:nvSpPr>
        <p:spPr>
          <a:xfrm>
            <a:off x="0" y="222304"/>
            <a:ext cx="11978742" cy="731949"/>
          </a:xfrm>
        </p:spPr>
        <p:txBody>
          <a:bodyPr>
            <a:normAutofit fontScale="90000"/>
          </a:bodyPr>
          <a:lstStyle/>
          <a:p>
            <a:r>
              <a:rPr lang="en-GB" dirty="0"/>
              <a:t>General Considerations of the robot shape(wheels)</a:t>
            </a:r>
          </a:p>
        </p:txBody>
      </p:sp>
      <p:sp>
        <p:nvSpPr>
          <p:cNvPr id="2" name="Date Placeholder 1">
            <a:extLst>
              <a:ext uri="{FF2B5EF4-FFF2-40B4-BE49-F238E27FC236}">
                <a16:creationId xmlns:a16="http://schemas.microsoft.com/office/drawing/2014/main" id="{EC35363D-A0B7-AA72-268A-E87FA4F66AA1}"/>
              </a:ext>
            </a:extLst>
          </p:cNvPr>
          <p:cNvSpPr>
            <a:spLocks noGrp="1"/>
          </p:cNvSpPr>
          <p:nvPr>
            <p:ph type="dt" sz="half" idx="10"/>
          </p:nvPr>
        </p:nvSpPr>
        <p:spPr/>
        <p:txBody>
          <a:bodyPr/>
          <a:lstStyle/>
          <a:p>
            <a:fld id="{5148B1AA-C1B6-4EB2-B76C-4E8D543EA859}" type="datetime1">
              <a:rPr lang="en-GB" smtClean="0"/>
              <a:t>19/06/2025</a:t>
            </a:fld>
            <a:endParaRPr lang="en-GB"/>
          </a:p>
        </p:txBody>
      </p:sp>
      <p:sp>
        <p:nvSpPr>
          <p:cNvPr id="4" name="Slide Number Placeholder 3">
            <a:extLst>
              <a:ext uri="{FF2B5EF4-FFF2-40B4-BE49-F238E27FC236}">
                <a16:creationId xmlns:a16="http://schemas.microsoft.com/office/drawing/2014/main" id="{AD174416-1E07-66FA-72C7-C4DE4AB7D059}"/>
              </a:ext>
            </a:extLst>
          </p:cNvPr>
          <p:cNvSpPr>
            <a:spLocks noGrp="1"/>
          </p:cNvSpPr>
          <p:nvPr>
            <p:ph type="sldNum" sz="quarter" idx="12"/>
          </p:nvPr>
        </p:nvSpPr>
        <p:spPr/>
        <p:txBody>
          <a:bodyPr/>
          <a:lstStyle/>
          <a:p>
            <a:fld id="{C9D8FB56-1768-4191-8A17-09BD1168FD6B}" type="slidenum">
              <a:rPr lang="en-GB" smtClean="0"/>
              <a:t>7</a:t>
            </a:fld>
            <a:endParaRPr lang="en-GB"/>
          </a:p>
        </p:txBody>
      </p:sp>
      <p:pic>
        <p:nvPicPr>
          <p:cNvPr id="5" name="Рисунок 4">
            <a:extLst>
              <a:ext uri="{FF2B5EF4-FFF2-40B4-BE49-F238E27FC236}">
                <a16:creationId xmlns:a16="http://schemas.microsoft.com/office/drawing/2014/main" id="{CA80EE1E-BE27-B143-ADB1-8A6A1E3F379B}"/>
              </a:ext>
            </a:extLst>
          </p:cNvPr>
          <p:cNvPicPr>
            <a:picLocks noChangeAspect="1"/>
          </p:cNvPicPr>
          <p:nvPr/>
        </p:nvPicPr>
        <p:blipFill>
          <a:blip r:embed="rId2"/>
          <a:srcRect t="11784" b="22867"/>
          <a:stretch/>
        </p:blipFill>
        <p:spPr>
          <a:xfrm>
            <a:off x="1806129" y="4180105"/>
            <a:ext cx="6578709" cy="1868249"/>
          </a:xfrm>
          <a:prstGeom prst="rect">
            <a:avLst/>
          </a:prstGeom>
        </p:spPr>
      </p:pic>
      <p:sp>
        <p:nvSpPr>
          <p:cNvPr id="3" name="TextBox 2">
            <a:extLst>
              <a:ext uri="{FF2B5EF4-FFF2-40B4-BE49-F238E27FC236}">
                <a16:creationId xmlns:a16="http://schemas.microsoft.com/office/drawing/2014/main" id="{ECAF6428-9D74-783D-8B15-527BDCFBA29D}"/>
              </a:ext>
            </a:extLst>
          </p:cNvPr>
          <p:cNvSpPr txBox="1"/>
          <p:nvPr/>
        </p:nvSpPr>
        <p:spPr>
          <a:xfrm>
            <a:off x="377851" y="1080218"/>
            <a:ext cx="10081071" cy="328442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dirty="0"/>
              <a:t>Three frame designs were considered: standard wheel configuration, omnidirectional (</a:t>
            </a:r>
            <a:r>
              <a:rPr lang="en-US" sz="1400" dirty="0" err="1"/>
              <a:t>omniwheel</a:t>
            </a:r>
            <a:r>
              <a:rPr lang="en-US" sz="1400" dirty="0"/>
              <a:t>), and a more compact omnidirectional 2.0 arrangement. </a:t>
            </a:r>
          </a:p>
          <a:p>
            <a:pPr marL="171450" indent="-171450">
              <a:lnSpc>
                <a:spcPct val="150000"/>
              </a:lnSpc>
              <a:buFont typeface="Arial" panose="020B0604020202020204" pitchFamily="34" charset="0"/>
              <a:buChar char="•"/>
            </a:pPr>
            <a:r>
              <a:rPr lang="en-US" sz="1400" dirty="0"/>
              <a:t>Standard wheels were inexpensive and lightweight but offered limited mobility which conflicted with the omnidirectional movement requirement. </a:t>
            </a:r>
          </a:p>
          <a:p>
            <a:pPr marL="171450" indent="-171450">
              <a:lnSpc>
                <a:spcPct val="150000"/>
              </a:lnSpc>
              <a:buFont typeface="Arial" panose="020B0604020202020204" pitchFamily="34" charset="0"/>
              <a:buChar char="•"/>
            </a:pPr>
            <a:r>
              <a:rPr lang="en-US" sz="1400" dirty="0" err="1"/>
              <a:t>Omniwheels</a:t>
            </a:r>
            <a:r>
              <a:rPr lang="en-US" sz="1400" dirty="0"/>
              <a:t> provided full directional control, easy turning, and better control during navigation tasks like line following and obstacle avoidance. Though slightly heavier and costlier, they ensured performance reliability.</a:t>
            </a:r>
          </a:p>
          <a:p>
            <a:pPr marL="171450" indent="-171450">
              <a:lnSpc>
                <a:spcPct val="150000"/>
              </a:lnSpc>
              <a:buFont typeface="Arial" panose="020B0604020202020204" pitchFamily="34" charset="0"/>
              <a:buChar char="•"/>
            </a:pPr>
            <a:r>
              <a:rPr lang="en-US" sz="1400" dirty="0" err="1"/>
              <a:t>Omniwheels</a:t>
            </a:r>
            <a:r>
              <a:rPr lang="en-US" sz="1400" dirty="0"/>
              <a:t> 2.0 provided a tighter structure but presented challenges in stair climbing and obstacle clearance. </a:t>
            </a:r>
          </a:p>
          <a:p>
            <a:pPr marL="171450" indent="-171450">
              <a:lnSpc>
                <a:spcPct val="150000"/>
              </a:lnSpc>
              <a:buFont typeface="Arial" panose="020B0604020202020204" pitchFamily="34" charset="0"/>
              <a:buChar char="•"/>
            </a:pPr>
            <a:r>
              <a:rPr lang="en-US" sz="1400" dirty="0"/>
              <a:t>The final design adopted a rectangular layout with four 100 mm </a:t>
            </a:r>
            <a:r>
              <a:rPr lang="en-US" sz="1400" dirty="0" err="1"/>
              <a:t>omniwheels</a:t>
            </a:r>
            <a:r>
              <a:rPr lang="en-US" sz="1400" dirty="0"/>
              <a:t> placed at the corners to balance stability, mobility, and clearance, optimized for climbing and gap traversal tasks as well as indoor line tracking</a:t>
            </a:r>
          </a:p>
          <a:p>
            <a:pPr marL="171450" indent="-171450">
              <a:lnSpc>
                <a:spcPct val="150000"/>
              </a:lnSpc>
              <a:buFont typeface="Arial" panose="020B0604020202020204" pitchFamily="34" charset="0"/>
              <a:buChar char="•"/>
            </a:pPr>
            <a:endParaRPr lang="en-US" sz="1400" dirty="0"/>
          </a:p>
        </p:txBody>
      </p:sp>
    </p:spTree>
    <p:extLst>
      <p:ext uri="{BB962C8B-B14F-4D97-AF65-F5344CB8AC3E}">
        <p14:creationId xmlns:p14="http://schemas.microsoft.com/office/powerpoint/2010/main" val="1367790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chanical design">
            <a:extLst>
              <a:ext uri="{FF2B5EF4-FFF2-40B4-BE49-F238E27FC236}">
                <a16:creationId xmlns:a16="http://schemas.microsoft.com/office/drawing/2014/main" id="{2F31D323-F50C-513A-CC2A-0DAD8B979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139" y="4302295"/>
            <a:ext cx="2665721" cy="1737717"/>
          </a:xfrm>
          <a:prstGeom prst="rect">
            <a:avLst/>
          </a:prstGeom>
        </p:spPr>
      </p:pic>
      <p:sp>
        <p:nvSpPr>
          <p:cNvPr id="7" name="Title 6">
            <a:extLst>
              <a:ext uri="{FF2B5EF4-FFF2-40B4-BE49-F238E27FC236}">
                <a16:creationId xmlns:a16="http://schemas.microsoft.com/office/drawing/2014/main" id="{0492F075-94E1-4EF8-93F7-78916D03F011}"/>
              </a:ext>
            </a:extLst>
          </p:cNvPr>
          <p:cNvSpPr>
            <a:spLocks noGrp="1"/>
          </p:cNvSpPr>
          <p:nvPr>
            <p:ph type="title"/>
          </p:nvPr>
        </p:nvSpPr>
        <p:spPr>
          <a:xfrm>
            <a:off x="119063" y="115889"/>
            <a:ext cx="5612265" cy="798512"/>
          </a:xfrm>
        </p:spPr>
        <p:txBody>
          <a:bodyPr>
            <a:normAutofit/>
          </a:bodyPr>
          <a:lstStyle/>
          <a:p>
            <a:r>
              <a:rPr lang="en-GB" dirty="0"/>
              <a:t>Preliminary Designs</a:t>
            </a:r>
          </a:p>
        </p:txBody>
      </p:sp>
      <p:sp>
        <p:nvSpPr>
          <p:cNvPr id="2" name="Date Placeholder 1">
            <a:extLst>
              <a:ext uri="{FF2B5EF4-FFF2-40B4-BE49-F238E27FC236}">
                <a16:creationId xmlns:a16="http://schemas.microsoft.com/office/drawing/2014/main" id="{91C569E1-B4FA-4CC6-BF6E-BE30C748CC34}"/>
              </a:ext>
            </a:extLst>
          </p:cNvPr>
          <p:cNvSpPr>
            <a:spLocks noGrp="1"/>
          </p:cNvSpPr>
          <p:nvPr>
            <p:ph type="dt" sz="half" idx="10"/>
          </p:nvPr>
        </p:nvSpPr>
        <p:spPr/>
        <p:txBody>
          <a:bodyPr/>
          <a:lstStyle/>
          <a:p>
            <a:fld id="{DA3FB77E-AF5F-4ABE-9859-EAA1FC2B2924}" type="datetime1">
              <a:rPr lang="en-GB" smtClean="0"/>
              <a:t>19/06/2025</a:t>
            </a:fld>
            <a:endParaRPr lang="en-GB"/>
          </a:p>
        </p:txBody>
      </p:sp>
      <p:sp>
        <p:nvSpPr>
          <p:cNvPr id="4" name="Slide Number Placeholder 3">
            <a:extLst>
              <a:ext uri="{FF2B5EF4-FFF2-40B4-BE49-F238E27FC236}">
                <a16:creationId xmlns:a16="http://schemas.microsoft.com/office/drawing/2014/main" id="{DAF04978-112D-40DE-BCBD-8ABCDBBE3A12}"/>
              </a:ext>
            </a:extLst>
          </p:cNvPr>
          <p:cNvSpPr>
            <a:spLocks noGrp="1"/>
          </p:cNvSpPr>
          <p:nvPr>
            <p:ph type="sldNum" sz="quarter" idx="12"/>
          </p:nvPr>
        </p:nvSpPr>
        <p:spPr/>
        <p:txBody>
          <a:bodyPr/>
          <a:lstStyle/>
          <a:p>
            <a:fld id="{C9D8FB56-1768-4191-8A17-09BD1168FD6B}" type="slidenum">
              <a:rPr lang="en-GB" smtClean="0"/>
              <a:t>8</a:t>
            </a:fld>
            <a:endParaRPr lang="en-GB"/>
          </a:p>
        </p:txBody>
      </p:sp>
      <p:pic>
        <p:nvPicPr>
          <p:cNvPr id="10" name="Picture 9" descr="A black and white car with wheels&#10;&#10;AI-generated content may be incorrect.">
            <a:extLst>
              <a:ext uri="{FF2B5EF4-FFF2-40B4-BE49-F238E27FC236}">
                <a16:creationId xmlns:a16="http://schemas.microsoft.com/office/drawing/2014/main" id="{E3AF1D40-1F8F-06EE-0B08-F69BB299C637}"/>
              </a:ext>
            </a:extLst>
          </p:cNvPr>
          <p:cNvPicPr>
            <a:picLocks noChangeAspect="1"/>
          </p:cNvPicPr>
          <p:nvPr/>
        </p:nvPicPr>
        <p:blipFill>
          <a:blip r:embed="rId3">
            <a:extLst>
              <a:ext uri="{28A0092B-C50C-407E-A947-70E740481C1C}">
                <a14:useLocalDpi xmlns:a14="http://schemas.microsoft.com/office/drawing/2010/main" val="0"/>
              </a:ext>
            </a:extLst>
          </a:blip>
          <a:srcRect l="40240" t="35386" r="37476" b="29127"/>
          <a:stretch/>
        </p:blipFill>
        <p:spPr>
          <a:xfrm>
            <a:off x="7134948" y="1413888"/>
            <a:ext cx="4742251" cy="3757265"/>
          </a:xfrm>
          <a:prstGeom prst="rect">
            <a:avLst/>
          </a:prstGeom>
        </p:spPr>
      </p:pic>
      <p:pic>
        <p:nvPicPr>
          <p:cNvPr id="5" name="Picture 4" descr="A black and white circular object&#10;&#10;AI-generated content may be incorrect.">
            <a:extLst>
              <a:ext uri="{FF2B5EF4-FFF2-40B4-BE49-F238E27FC236}">
                <a16:creationId xmlns:a16="http://schemas.microsoft.com/office/drawing/2014/main" id="{458F2236-9C9C-CF27-409A-11B0104B595D}"/>
              </a:ext>
            </a:extLst>
          </p:cNvPr>
          <p:cNvPicPr>
            <a:picLocks noChangeAspect="1"/>
          </p:cNvPicPr>
          <p:nvPr/>
        </p:nvPicPr>
        <p:blipFill>
          <a:blip r:embed="rId4">
            <a:extLst>
              <a:ext uri="{28A0092B-C50C-407E-A947-70E740481C1C}">
                <a14:useLocalDpi xmlns:a14="http://schemas.microsoft.com/office/drawing/2010/main" val="0"/>
              </a:ext>
            </a:extLst>
          </a:blip>
          <a:srcRect l="39731" t="6828" r="34483" b="38671"/>
          <a:stretch/>
        </p:blipFill>
        <p:spPr>
          <a:xfrm>
            <a:off x="5055338" y="2159790"/>
            <a:ext cx="1609080" cy="1707887"/>
          </a:xfrm>
          <a:prstGeom prst="rect">
            <a:avLst/>
          </a:prstGeom>
        </p:spPr>
      </p:pic>
      <p:pic>
        <p:nvPicPr>
          <p:cNvPr id="6" name="Picture 5" descr="A grey rectangular object with wheels">
            <a:extLst>
              <a:ext uri="{FF2B5EF4-FFF2-40B4-BE49-F238E27FC236}">
                <a16:creationId xmlns:a16="http://schemas.microsoft.com/office/drawing/2014/main" id="{2FB2D729-AE4A-8412-6EB4-95BD78875A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9937" y="5566874"/>
            <a:ext cx="4770783" cy="3429000"/>
          </a:xfrm>
          <a:prstGeom prst="rect">
            <a:avLst/>
          </a:prstGeom>
        </p:spPr>
      </p:pic>
      <p:pic>
        <p:nvPicPr>
          <p:cNvPr id="14" name="Picture 13" descr="A close-up of a small white and black vehicle">
            <a:extLst>
              <a:ext uri="{FF2B5EF4-FFF2-40B4-BE49-F238E27FC236}">
                <a16:creationId xmlns:a16="http://schemas.microsoft.com/office/drawing/2014/main" id="{E312ECA9-8E28-7C5D-9137-37984E3DF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6272" y="2159790"/>
            <a:ext cx="4596935" cy="3775233"/>
          </a:xfrm>
          <a:prstGeom prst="rect">
            <a:avLst/>
          </a:prstGeom>
        </p:spPr>
      </p:pic>
      <p:pic>
        <p:nvPicPr>
          <p:cNvPr id="16" name="Picture 15" descr="A grey metal cart with wheels">
            <a:extLst>
              <a:ext uri="{FF2B5EF4-FFF2-40B4-BE49-F238E27FC236}">
                <a16:creationId xmlns:a16="http://schemas.microsoft.com/office/drawing/2014/main" id="{7DF34272-4846-6699-009B-05BBFD455E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064" y="1214657"/>
            <a:ext cx="4519873" cy="3087638"/>
          </a:xfrm>
          <a:prstGeom prst="rect">
            <a:avLst/>
          </a:prstGeom>
        </p:spPr>
      </p:pic>
      <p:pic>
        <p:nvPicPr>
          <p:cNvPr id="18" name="Picture 17" descr="A white robot with wheels">
            <a:extLst>
              <a:ext uri="{FF2B5EF4-FFF2-40B4-BE49-F238E27FC236}">
                <a16:creationId xmlns:a16="http://schemas.microsoft.com/office/drawing/2014/main" id="{44AB9DAC-6958-9D3F-7F5E-6D4D09D129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72936" y="-2611283"/>
            <a:ext cx="4596934" cy="3401731"/>
          </a:xfrm>
          <a:prstGeom prst="rect">
            <a:avLst/>
          </a:prstGeom>
        </p:spPr>
      </p:pic>
    </p:spTree>
    <p:extLst>
      <p:ext uri="{BB962C8B-B14F-4D97-AF65-F5344CB8AC3E}">
        <p14:creationId xmlns:p14="http://schemas.microsoft.com/office/powerpoint/2010/main" val="3385660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6DCE0C-2A37-590D-76A3-6F1F7078C20A}"/>
            </a:ext>
          </a:extLst>
        </p:cNvPr>
        <p:cNvGrpSpPr/>
        <p:nvPr/>
      </p:nvGrpSpPr>
      <p:grpSpPr>
        <a:xfrm>
          <a:off x="0" y="0"/>
          <a:ext cx="0" cy="0"/>
          <a:chOff x="0" y="0"/>
          <a:chExt cx="0" cy="0"/>
        </a:xfrm>
      </p:grpSpPr>
      <p:pic>
        <p:nvPicPr>
          <p:cNvPr id="6" name="Picture 5" descr="A grey rectangular object with wheels">
            <a:extLst>
              <a:ext uri="{FF2B5EF4-FFF2-40B4-BE49-F238E27FC236}">
                <a16:creationId xmlns:a16="http://schemas.microsoft.com/office/drawing/2014/main" id="{1A6BFE26-29BE-8823-2E48-8A0545111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279" y="515145"/>
            <a:ext cx="4770783" cy="3429000"/>
          </a:xfrm>
          <a:prstGeom prst="rect">
            <a:avLst/>
          </a:prstGeom>
        </p:spPr>
      </p:pic>
      <p:sp>
        <p:nvSpPr>
          <p:cNvPr id="7" name="Title 6">
            <a:extLst>
              <a:ext uri="{FF2B5EF4-FFF2-40B4-BE49-F238E27FC236}">
                <a16:creationId xmlns:a16="http://schemas.microsoft.com/office/drawing/2014/main" id="{1183C626-C5D7-8521-03D5-A9B10610069A}"/>
              </a:ext>
            </a:extLst>
          </p:cNvPr>
          <p:cNvSpPr>
            <a:spLocks noGrp="1"/>
          </p:cNvSpPr>
          <p:nvPr>
            <p:ph type="title"/>
          </p:nvPr>
        </p:nvSpPr>
        <p:spPr>
          <a:xfrm>
            <a:off x="119063" y="115889"/>
            <a:ext cx="5612265" cy="798512"/>
          </a:xfrm>
        </p:spPr>
        <p:txBody>
          <a:bodyPr>
            <a:normAutofit/>
          </a:bodyPr>
          <a:lstStyle/>
          <a:p>
            <a:r>
              <a:rPr lang="en-GB" dirty="0"/>
              <a:t>Preliminary Designs</a:t>
            </a:r>
          </a:p>
        </p:txBody>
      </p:sp>
      <p:sp>
        <p:nvSpPr>
          <p:cNvPr id="2" name="Date Placeholder 1">
            <a:extLst>
              <a:ext uri="{FF2B5EF4-FFF2-40B4-BE49-F238E27FC236}">
                <a16:creationId xmlns:a16="http://schemas.microsoft.com/office/drawing/2014/main" id="{D06855E5-A621-60B9-04C7-9C9F37716FA8}"/>
              </a:ext>
            </a:extLst>
          </p:cNvPr>
          <p:cNvSpPr>
            <a:spLocks noGrp="1"/>
          </p:cNvSpPr>
          <p:nvPr>
            <p:ph type="dt" sz="half" idx="10"/>
          </p:nvPr>
        </p:nvSpPr>
        <p:spPr/>
        <p:txBody>
          <a:bodyPr/>
          <a:lstStyle/>
          <a:p>
            <a:fld id="{DA3FB77E-AF5F-4ABE-9859-EAA1FC2B2924}" type="datetime1">
              <a:rPr lang="en-GB" smtClean="0"/>
              <a:t>19/06/2025</a:t>
            </a:fld>
            <a:endParaRPr lang="en-GB"/>
          </a:p>
        </p:txBody>
      </p:sp>
      <p:sp>
        <p:nvSpPr>
          <p:cNvPr id="4" name="Slide Number Placeholder 3">
            <a:extLst>
              <a:ext uri="{FF2B5EF4-FFF2-40B4-BE49-F238E27FC236}">
                <a16:creationId xmlns:a16="http://schemas.microsoft.com/office/drawing/2014/main" id="{356C4230-B788-02C2-E146-FAFEF3A6AF06}"/>
              </a:ext>
            </a:extLst>
          </p:cNvPr>
          <p:cNvSpPr>
            <a:spLocks noGrp="1"/>
          </p:cNvSpPr>
          <p:nvPr>
            <p:ph type="sldNum" sz="quarter" idx="12"/>
          </p:nvPr>
        </p:nvSpPr>
        <p:spPr/>
        <p:txBody>
          <a:bodyPr/>
          <a:lstStyle/>
          <a:p>
            <a:fld id="{C9D8FB56-1768-4191-8A17-09BD1168FD6B}" type="slidenum">
              <a:rPr lang="en-GB" smtClean="0"/>
              <a:t>9</a:t>
            </a:fld>
            <a:endParaRPr lang="en-GB"/>
          </a:p>
        </p:txBody>
      </p:sp>
      <p:pic>
        <p:nvPicPr>
          <p:cNvPr id="14" name="Picture 13" descr="A close-up of a small white and black vehicle">
            <a:extLst>
              <a:ext uri="{FF2B5EF4-FFF2-40B4-BE49-F238E27FC236}">
                <a16:creationId xmlns:a16="http://schemas.microsoft.com/office/drawing/2014/main" id="{9E0AFAF2-AC8B-6004-4991-EA920F9F4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3" y="1541383"/>
            <a:ext cx="4596935" cy="3775233"/>
          </a:xfrm>
          <a:prstGeom prst="rect">
            <a:avLst/>
          </a:prstGeom>
        </p:spPr>
      </p:pic>
      <p:pic>
        <p:nvPicPr>
          <p:cNvPr id="18" name="Picture 17" descr="A white robot with wheels">
            <a:extLst>
              <a:ext uri="{FF2B5EF4-FFF2-40B4-BE49-F238E27FC236}">
                <a16:creationId xmlns:a16="http://schemas.microsoft.com/office/drawing/2014/main" id="{E9075DEC-371C-AFEF-6834-A5FC4727A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1280" y="2929515"/>
            <a:ext cx="4596934" cy="3401731"/>
          </a:xfrm>
          <a:prstGeom prst="rect">
            <a:avLst/>
          </a:prstGeom>
        </p:spPr>
      </p:pic>
    </p:spTree>
    <p:extLst>
      <p:ext uri="{BB962C8B-B14F-4D97-AF65-F5344CB8AC3E}">
        <p14:creationId xmlns:p14="http://schemas.microsoft.com/office/powerpoint/2010/main" val="4073693726"/>
      </p:ext>
    </p:extLst>
  </p:cSld>
  <p:clrMapOvr>
    <a:masterClrMapping/>
  </p:clrMapOvr>
</p:sld>
</file>

<file path=ppt/theme/theme1.xml><?xml version="1.0" encoding="utf-8"?>
<a:theme xmlns:a="http://schemas.openxmlformats.org/drawingml/2006/main" name="AAU_SAT_Light">
  <a:themeElements>
    <a:clrScheme name="AAU">
      <a:dk1>
        <a:srgbClr val="000000"/>
      </a:dk1>
      <a:lt1>
        <a:srgbClr val="FFFFFF"/>
      </a:lt1>
      <a:dk2>
        <a:srgbClr val="336B81"/>
      </a:dk2>
      <a:lt2>
        <a:srgbClr val="4699C2"/>
      </a:lt2>
      <a:accent1>
        <a:srgbClr val="0A3660"/>
      </a:accent1>
      <a:accent2>
        <a:srgbClr val="543F91"/>
      </a:accent2>
      <a:accent3>
        <a:srgbClr val="80A733"/>
      </a:accent3>
      <a:accent4>
        <a:srgbClr val="7A1470"/>
      </a:accent4>
      <a:accent5>
        <a:srgbClr val="91BF3E"/>
      </a:accent5>
      <a:accent6>
        <a:srgbClr val="B82231"/>
      </a:accent6>
      <a:hlink>
        <a:srgbClr val="FFFFFF"/>
      </a:hlink>
      <a:folHlink>
        <a:srgbClr val="FFFFFF"/>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2088</Words>
  <Application>Microsoft Office PowerPoint</Application>
  <PresentationFormat>Widescreen</PresentationFormat>
  <Paragraphs>546</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Courier New</vt:lpstr>
      <vt:lpstr>inherit</vt:lpstr>
      <vt:lpstr>Roboto</vt:lpstr>
      <vt:lpstr>Trebuchet MS</vt:lpstr>
      <vt:lpstr>Wingdings</vt:lpstr>
      <vt:lpstr>AAU_SAT_Light</vt:lpstr>
      <vt:lpstr>Final Presentation Group E</vt:lpstr>
      <vt:lpstr>REPORTING AND GROUP OVERVIEW GROUP MEMBERS: 3  </vt:lpstr>
      <vt:lpstr>Tools Used:  </vt:lpstr>
      <vt:lpstr>Isokpehi Faith Task Description &amp; Specifications</vt:lpstr>
      <vt:lpstr>PowerPoint Presentation</vt:lpstr>
      <vt:lpstr>General Considerations </vt:lpstr>
      <vt:lpstr>General Considerations of the robot shape(wheels)</vt:lpstr>
      <vt:lpstr>Preliminary Designs</vt:lpstr>
      <vt:lpstr>Preliminary Designs</vt:lpstr>
      <vt:lpstr>Calculations</vt:lpstr>
      <vt:lpstr>Motors</vt:lpstr>
      <vt:lpstr>Other important parts</vt:lpstr>
      <vt:lpstr>Other parts</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Sathiyamoorthi Shanmugapriya   PCB Design</vt:lpstr>
      <vt:lpstr>PowerPoint Presentation</vt:lpstr>
      <vt:lpstr>PowerPoint Presentation</vt:lpstr>
      <vt:lpstr>     2D View: Top Layer &amp; Bottom Layer</vt:lpstr>
      <vt:lpstr>       3D View: Top Layer &amp; Bottom Layer</vt:lpstr>
      <vt:lpstr>     PCB Design: Component and Layer Reference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Fornasier, Alessandro</dc:creator>
  <cp:lastModifiedBy>Isokpehi Faith (ATV SP D LAB)</cp:lastModifiedBy>
  <cp:revision>64</cp:revision>
  <dcterms:created xsi:type="dcterms:W3CDTF">2021-01-04T13:58:07Z</dcterms:created>
  <dcterms:modified xsi:type="dcterms:W3CDTF">2025-06-20T15:17:04Z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15a25aa-e944-415d-b7a7-40f6b9180b6b_Enabled">
    <vt:lpwstr>-1</vt:lpwstr>
  </property>
  <property fmtid="{D5CDD505-2E9C-101B-9397-08002B2CF9AE}" pid="3" name="MSIP_Label_a15a25aa-e944-415d-b7a7-40f6b9180b6b_SetDate">
    <vt:lpwstr>2025-06-19 13:08:47Z</vt:lpwstr>
  </property>
  <property fmtid="{D5CDD505-2E9C-101B-9397-08002B2CF9AE}" pid="4" name="MSIP_Label_a15a25aa-e944-415d-b7a7-40f6b9180b6b_Method">
    <vt:lpwstr>Privileged</vt:lpwstr>
  </property>
  <property fmtid="{D5CDD505-2E9C-101B-9397-08002B2CF9AE}" pid="5" name="MSIP_Label_a15a25aa-e944-415d-b7a7-40f6b9180b6b_Name">
    <vt:lpwstr>a15a25aa-e944-415d-b7a7-40f6b9180b6b</vt:lpwstr>
  </property>
  <property fmtid="{D5CDD505-2E9C-101B-9397-08002B2CF9AE}" pid="6" name="MSIP_Label_a15a25aa-e944-415d-b7a7-40f6b9180b6b_SiteId">
    <vt:lpwstr>eeb8d0e8-3544-41d3-aac6-934c309faf5a</vt:lpwstr>
  </property>
  <property fmtid="{D5CDD505-2E9C-101B-9397-08002B2CF9AE}" pid="7" name="MSIP_Label_a15a25aa-e944-415d-b7a7-40f6b9180b6b_ActionId">
    <vt:lpwstr>46baba81-26de-4568-b61b-e5adb6b97522</vt:lpwstr>
  </property>
  <property fmtid="{D5CDD505-2E9C-101B-9397-08002B2CF9AE}" pid="8" name="MSIP_Label_a15a25aa-e944-415d-b7a7-40f6b9180b6b_ContentBits">
    <vt:lpwstr>0</vt:lpwstr>
  </property>
  <property fmtid="{D5CDD505-2E9C-101B-9397-08002B2CF9AE}" pid="9" name="empower.integration.Classification.DocumentId">
    <vt:lpwstr/>
  </property>
  <property fmtid="{D5CDD505-2E9C-101B-9397-08002B2CF9AE}" pid="10" name="empower.integration.Classification.DocumentVersion">
    <vt:lpwstr/>
  </property>
  <property fmtid="{D5CDD505-2E9C-101B-9397-08002B2CF9AE}" pid="11" name="empower.integration.Classification.DocumentOwner">
    <vt:lpwstr/>
  </property>
  <property fmtid="{D5CDD505-2E9C-101B-9397-08002B2CF9AE}" pid="12" name="empower.integration.Classification.ShowFooter">
    <vt:bool>true</vt:bool>
  </property>
  <property fmtid="{D5CDD505-2E9C-101B-9397-08002B2CF9AE}" pid="13" name="empower.integration.Classification.RestrictionLevel">
    <vt:i4>1</vt:i4>
  </property>
  <property fmtid="{D5CDD505-2E9C-101B-9397-08002B2CF9AE}" pid="14" name="empower.integration.Classification.FooterDate">
    <vt:filetime>2025-06-19T13:08:47Z</vt:filetime>
  </property>
  <property fmtid="{D5CDD505-2E9C-101B-9397-08002B2CF9AE}" pid="15" name="empower.integration.Classification.DateFormat">
    <vt:lpwstr/>
  </property>
  <property fmtid="{D5CDD505-2E9C-101B-9397-08002B2CF9AE}" pid="16" name="empower.integration.Classification.IsDraft">
    <vt:bool>false</vt:bool>
  </property>
  <property fmtid="{D5CDD505-2E9C-101B-9397-08002B2CF9AE}" pid="17" name="empower.integration.Classification.IsProprietary">
    <vt:bool>false</vt:bool>
  </property>
  <property fmtid="{D5CDD505-2E9C-101B-9397-08002B2CF9AE}" pid="18" name="empower.integration.Classification.HasAdditionalMarking">
    <vt:bool>false</vt:bool>
  </property>
  <property fmtid="{D5CDD505-2E9C-101B-9397-08002B2CF9AE}" pid="19" name="empower.integration.Classification.AdditionalMarking">
    <vt:lpwstr/>
  </property>
  <property fmtid="{D5CDD505-2E9C-101B-9397-08002B2CF9AE}" pid="20" name="empower.integration.Classification.IsEmpowerClassified">
    <vt:bool>false</vt:bool>
  </property>
</Properties>
</file>